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sldIdLst>
    <p:sldId id="256" r:id="rId2"/>
    <p:sldId id="257" r:id="rId3"/>
    <p:sldId id="258" r:id="rId4"/>
    <p:sldId id="259" r:id="rId5"/>
    <p:sldId id="260" r:id="rId6"/>
    <p:sldId id="261" r:id="rId7"/>
    <p:sldId id="262" r:id="rId8"/>
    <p:sldId id="268" r:id="rId9"/>
    <p:sldId id="269" r:id="rId10"/>
    <p:sldId id="270" r:id="rId11"/>
    <p:sldId id="271" r:id="rId12"/>
    <p:sldId id="263" r:id="rId13"/>
    <p:sldId id="272" r:id="rId14"/>
    <p:sldId id="264" r:id="rId15"/>
    <p:sldId id="265" r:id="rId16"/>
    <p:sldId id="266" r:id="rId17"/>
    <p:sldId id="267" r:id="rId1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36" y="271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marL="914400" lvl="1" indent="-317500">
              <a:buClr>
                <a:srgbClr val="000000"/>
              </a:buClr>
              <a:buSzPct val="127272"/>
              <a:buFont typeface="Courier New"/>
              <a:buChar char="o"/>
            </a:pPr>
            <a:r>
              <a:rPr sz="1100"/>
              <a:t>
</a:t>
            </a:r>
          </a:p>
          <a:p>
            <a:endParaRPr/>
          </a:p>
          <a:p>
            <a:endParaRPr/>
          </a:p>
          <a:p>
            <a:endParaRPr/>
          </a:p>
          <a:p>
            <a:endParaRPr/>
          </a:p>
          <a:p>
            <a:endParaRPr/>
          </a:p>
          <a:p>
            <a:endParaRPr/>
          </a:p>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nia.ecsu.edu/mobile/eb.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a:spLocks noGrp="1"/>
          </p:cNvSpPr>
          <p:nvPr>
            <p:ph type="ctrTitle"/>
          </p:nvPr>
        </p:nvSpPr>
        <p:spPr>
          <a:xfrm>
            <a:off x="0" y="304800"/>
            <a:ext cx="9144000" cy="2895598"/>
          </a:xfrm>
          <a:prstGeom prst="rect">
            <a:avLst/>
          </a:prstGeom>
          <a:noFill/>
          <a:ln>
            <a:noFill/>
          </a:ln>
        </p:spPr>
        <p:txBody>
          <a:bodyPr lIns="91425" tIns="45700" rIns="91425" bIns="45700" anchor="b" anchorCtr="0">
            <a:spAutoFit/>
          </a:bodyPr>
          <a:lstStyle/>
          <a:p>
            <a:pPr marL="0" marR="0" lvl="0" indent="0" algn="ctr" rtl="0">
              <a:spcBef>
                <a:spcPts val="0"/>
              </a:spcBef>
              <a:buClr>
                <a:schemeClr val="lt1"/>
              </a:buClr>
              <a:buSzPct val="25000"/>
              <a:buFont typeface="Trebuchet MS"/>
              <a:buNone/>
            </a:pPr>
            <a:r>
              <a:rPr sz="4400" b="0" i="0" u="none" strike="noStrike" cap="none" baseline="0">
                <a:solidFill>
                  <a:schemeClr val="lt1"/>
                </a:solidFill>
                <a:ea typeface="Trebuchet MS"/>
                <a:cs typeface="Trebuchet MS"/>
                <a:sym typeface="Trebuchet MS"/>
              </a:rPr>
              <a:t>Integration with a Web Application to Create Navigational Instructions for Locations on the Campus of Elizabeth City State University</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57201"/>
            <a:ext cx="9144000" cy="1066799"/>
          </a:xfrm>
        </p:spPr>
        <p:txBody>
          <a:bodyPr/>
          <a:lstStyle/>
          <a:p>
            <a:pPr algn="ctr"/>
            <a:r>
              <a:rPr lang="en-US" dirty="0" smtClean="0"/>
              <a:t>Methodology</a:t>
            </a:r>
            <a:endParaRPr lang="en-US" dirty="0"/>
          </a:p>
        </p:txBody>
      </p:sp>
      <p:sp>
        <p:nvSpPr>
          <p:cNvPr id="5" name="Text Placeholder 2"/>
          <p:cNvSpPr>
            <a:spLocks noGrp="1"/>
          </p:cNvSpPr>
          <p:nvPr>
            <p:ph idx="1"/>
          </p:nvPr>
        </p:nvSpPr>
        <p:spPr>
          <a:xfrm>
            <a:off x="0" y="1335024"/>
            <a:ext cx="9144000" cy="646176"/>
          </a:xfrm>
        </p:spPr>
        <p:txBody>
          <a:bodyPr/>
          <a:lstStyle/>
          <a:p>
            <a:pPr algn="ctr">
              <a:buNone/>
            </a:pPr>
            <a:r>
              <a:rPr lang="en-US" u="sng" dirty="0" smtClean="0"/>
              <a:t>Google API</a:t>
            </a:r>
          </a:p>
          <a:p>
            <a:pPr>
              <a:buNone/>
            </a:pPr>
            <a:endParaRPr lang="en-US" dirty="0"/>
          </a:p>
        </p:txBody>
      </p:sp>
      <p:sp>
        <p:nvSpPr>
          <p:cNvPr id="6" name="Rectangle 5"/>
          <p:cNvSpPr/>
          <p:nvPr/>
        </p:nvSpPr>
        <p:spPr>
          <a:xfrm>
            <a:off x="228600" y="2057400"/>
            <a:ext cx="8610600" cy="1261884"/>
          </a:xfrm>
          <a:prstGeom prst="rect">
            <a:avLst/>
          </a:prstGeom>
        </p:spPr>
        <p:txBody>
          <a:bodyPr wrap="square">
            <a:spAutoFit/>
          </a:bodyPr>
          <a:lstStyle/>
          <a:p>
            <a:r>
              <a:rPr lang="en-US" sz="1200" dirty="0" smtClean="0"/>
              <a:t>http://maps.google.com/maps?</a:t>
            </a:r>
            <a:r>
              <a:rPr lang="en-US" sz="3200" b="1" dirty="0" smtClean="0">
                <a:solidFill>
                  <a:srgbClr val="0070C0"/>
                </a:solidFill>
              </a:rPr>
              <a:t>saddr=position.coords.latitude,position.coords.longitude</a:t>
            </a:r>
            <a:r>
              <a:rPr lang="en-US" sz="1200" dirty="0" smtClean="0"/>
              <a:t>&amp;daddr=buildinglat,buildinglong&amp;hl=en&amp;&amp;geocode=FbmlKQIdVQ91-w%3BFTykKQId8Bp1-w&amp;dirflg=w&amp;mra=ls&amp;t=m&amp;z=17 </a:t>
            </a:r>
            <a:endParaRPr lang="en-US" sz="1200" dirty="0"/>
          </a:p>
        </p:txBody>
      </p:sp>
      <p:sp>
        <p:nvSpPr>
          <p:cNvPr id="7" name="TextBox 6"/>
          <p:cNvSpPr txBox="1"/>
          <p:nvPr/>
        </p:nvSpPr>
        <p:spPr>
          <a:xfrm>
            <a:off x="304800" y="4343400"/>
            <a:ext cx="8305800" cy="12311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 </a:t>
            </a:r>
            <a:r>
              <a:rPr lang="en-US" b="1" u="sng" dirty="0" smtClean="0"/>
              <a:t>HTML 5 Source Code</a:t>
            </a:r>
          </a:p>
          <a:p>
            <a:r>
              <a:rPr lang="en-US" sz="2000" dirty="0" smtClean="0">
                <a:latin typeface="Courier New" pitchFamily="49" charset="0"/>
                <a:cs typeface="Courier New" pitchFamily="49" charset="0"/>
              </a:rPr>
              <a:t>function </a:t>
            </a:r>
            <a:r>
              <a:rPr lang="en-US" sz="2000" dirty="0" err="1" smtClean="0">
                <a:latin typeface="Courier New" pitchFamily="49" charset="0"/>
                <a:cs typeface="Courier New" pitchFamily="49" charset="0"/>
              </a:rPr>
              <a:t>initiate_geolocation</a:t>
            </a:r>
            <a:r>
              <a:rPr lang="en-US" sz="2000" dirty="0" smtClean="0">
                <a:latin typeface="Courier New" pitchFamily="49" charset="0"/>
                <a:cs typeface="Courier New" pitchFamily="49" charset="0"/>
              </a:rPr>
              <a:t>() {       </a:t>
            </a:r>
            <a:r>
              <a:rPr lang="en-US" sz="2000" dirty="0" err="1" smtClean="0">
                <a:latin typeface="Courier New" pitchFamily="49" charset="0"/>
                <a:cs typeface="Courier New" pitchFamily="49" charset="0"/>
              </a:rPr>
              <a:t>navigator.geolocation.getCurrentPosition</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handle_geolocation_query,handle_errors</a:t>
            </a:r>
            <a:r>
              <a:rPr lang="en-US" sz="2000" dirty="0" smtClean="0">
                <a:latin typeface="Courier New" pitchFamily="49" charset="0"/>
                <a:cs typeface="Courier New" pitchFamily="49" charset="0"/>
              </a:rPr>
              <a:t>); </a:t>
            </a:r>
            <a:endParaRPr lang="en-US" sz="2000"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1"/>
            <a:ext cx="9144000" cy="1066799"/>
          </a:xfrm>
        </p:spPr>
        <p:txBody>
          <a:bodyPr/>
          <a:lstStyle/>
          <a:p>
            <a:pPr algn="ctr"/>
            <a:r>
              <a:rPr lang="en-US" dirty="0" smtClean="0"/>
              <a:t>Methodology</a:t>
            </a:r>
            <a:endParaRPr lang="en-US" dirty="0"/>
          </a:p>
        </p:txBody>
      </p:sp>
      <p:sp>
        <p:nvSpPr>
          <p:cNvPr id="3" name="Text Placeholder 2"/>
          <p:cNvSpPr>
            <a:spLocks noGrp="1"/>
          </p:cNvSpPr>
          <p:nvPr>
            <p:ph idx="1"/>
          </p:nvPr>
        </p:nvSpPr>
        <p:spPr>
          <a:xfrm>
            <a:off x="0" y="1335024"/>
            <a:ext cx="9144000" cy="646176"/>
          </a:xfrm>
        </p:spPr>
        <p:txBody>
          <a:bodyPr/>
          <a:lstStyle/>
          <a:p>
            <a:pPr algn="ctr">
              <a:buNone/>
            </a:pPr>
            <a:r>
              <a:rPr lang="en-US" u="sng" dirty="0" smtClean="0"/>
              <a:t>Google API</a:t>
            </a:r>
          </a:p>
          <a:p>
            <a:pPr>
              <a:buNone/>
            </a:pPr>
            <a:endParaRPr lang="en-US" dirty="0"/>
          </a:p>
        </p:txBody>
      </p:sp>
      <p:sp>
        <p:nvSpPr>
          <p:cNvPr id="5" name="Rectangle 4"/>
          <p:cNvSpPr/>
          <p:nvPr/>
        </p:nvSpPr>
        <p:spPr>
          <a:xfrm>
            <a:off x="228600" y="2209801"/>
            <a:ext cx="8610600" cy="1261884"/>
          </a:xfrm>
          <a:prstGeom prst="rect">
            <a:avLst/>
          </a:prstGeom>
        </p:spPr>
        <p:txBody>
          <a:bodyPr wrap="square">
            <a:spAutoFit/>
          </a:bodyPr>
          <a:lstStyle/>
          <a:p>
            <a:r>
              <a:rPr lang="en-US" sz="1200" dirty="0" smtClean="0"/>
              <a:t>http://maps.google.com/maps?saddr=position.coords.latitude,position.coords.longitude&amp;</a:t>
            </a:r>
            <a:r>
              <a:rPr lang="en-US" sz="3200" b="1" dirty="0" smtClean="0">
                <a:solidFill>
                  <a:srgbClr val="0070C0"/>
                </a:solidFill>
              </a:rPr>
              <a:t>daddr=buildinglat,buildinglong</a:t>
            </a:r>
            <a:r>
              <a:rPr lang="en-US" sz="1200" dirty="0" smtClean="0"/>
              <a:t>&amp;hl=en&amp;&amp;geocode=FbmlKQIdVQ91-w%3BFTykKQId8Bp1-w&amp;dirflg=w&amp;mra=ls&amp;t=m&amp;z=17 </a:t>
            </a:r>
            <a:endParaRPr lang="en-US" sz="1200" dirty="0"/>
          </a:p>
        </p:txBody>
      </p:sp>
      <p:sp>
        <p:nvSpPr>
          <p:cNvPr id="6" name="TextBox 5"/>
          <p:cNvSpPr txBox="1"/>
          <p:nvPr/>
        </p:nvSpPr>
        <p:spPr>
          <a:xfrm>
            <a:off x="304800" y="4343400"/>
            <a:ext cx="83058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 </a:t>
            </a:r>
            <a:r>
              <a:rPr lang="en-US" b="1" u="sng" dirty="0" smtClean="0"/>
              <a:t>PHP Source Code</a:t>
            </a:r>
          </a:p>
          <a:p>
            <a:r>
              <a:rPr lang="en-US" sz="2000" dirty="0" smtClean="0">
                <a:latin typeface="Courier New" pitchFamily="49" charset="0"/>
                <a:cs typeface="Courier New" pitchFamily="49" charset="0"/>
              </a:rPr>
              <a:t>&lt;?</a:t>
            </a:r>
            <a:r>
              <a:rPr lang="en-US" sz="2000" dirty="0" err="1" smtClean="0">
                <a:latin typeface="Courier New" pitchFamily="49" charset="0"/>
                <a:cs typeface="Courier New" pitchFamily="49" charset="0"/>
              </a:rPr>
              <a:t>php</a:t>
            </a:r>
            <a:r>
              <a:rPr lang="en-US" sz="2000" dirty="0" smtClean="0">
                <a:latin typeface="Courier New" pitchFamily="49" charset="0"/>
                <a:cs typeface="Courier New" pitchFamily="49" charset="0"/>
              </a:rPr>
              <a:t> echo $row_DetailRS1['LATITUDE']; ?&gt;,&lt;?</a:t>
            </a:r>
            <a:r>
              <a:rPr lang="en-US" sz="2000" dirty="0" err="1" smtClean="0">
                <a:latin typeface="Courier New" pitchFamily="49" charset="0"/>
                <a:cs typeface="Courier New" pitchFamily="49" charset="0"/>
              </a:rPr>
              <a:t>php</a:t>
            </a:r>
            <a:r>
              <a:rPr lang="en-US" sz="2000" dirty="0" smtClean="0">
                <a:latin typeface="Courier New" pitchFamily="49" charset="0"/>
                <a:cs typeface="Courier New" pitchFamily="49" charset="0"/>
              </a:rPr>
              <a:t> echo $row_DetailRS1['LONGITUDE']; ?&gt;</a:t>
            </a:r>
            <a:endParaRPr lang="en-US" sz="2000"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a:spLocks noGrp="1"/>
          </p:cNvSpPr>
          <p:nvPr>
            <p:ph type="title"/>
          </p:nvPr>
        </p:nvSpPr>
        <p:spPr>
          <a:xfrm>
            <a:off x="457200" y="990600"/>
            <a:ext cx="8229600" cy="646290"/>
          </a:xfrm>
          <a:prstGeom prst="rect">
            <a:avLst/>
          </a:prstGeom>
          <a:noFill/>
          <a:ln>
            <a:noFill/>
          </a:ln>
        </p:spPr>
        <p:txBody>
          <a:bodyPr lIns="91425" tIns="45700" rIns="91425" bIns="45700" anchor="ctr" anchorCtr="0">
            <a:spAutoFit/>
          </a:bodyPr>
          <a:lstStyle/>
          <a:p>
            <a:pPr marL="0" marR="0" lvl="0" indent="0" algn="ctr" rtl="0">
              <a:spcBef>
                <a:spcPts val="0"/>
              </a:spcBef>
              <a:buClr>
                <a:schemeClr val="dk2"/>
              </a:buClr>
              <a:buSzPct val="25000"/>
              <a:buFont typeface="Trebuchet MS"/>
              <a:buNone/>
            </a:pPr>
            <a:r>
              <a:rPr sz="3600" b="0" i="0" u="none" strike="noStrike" cap="none" baseline="0">
                <a:solidFill>
                  <a:schemeClr val="dk2"/>
                </a:solidFill>
                <a:ea typeface="Trebuchet MS"/>
                <a:cs typeface="Trebuchet MS"/>
                <a:sym typeface="Trebuchet MS"/>
              </a:rPr>
              <a:t>Problems/Solutions</a:t>
            </a:r>
          </a:p>
        </p:txBody>
      </p:sp>
      <p:sp>
        <p:nvSpPr>
          <p:cNvPr id="12290" name="AutoShape 2" descr="https://docs.google.com/?pid=explorer&amp;srcid=0B0TzHIHPMRXBYWlnbHZwa0dUUHlnaWRLUVVfUVhjUQ&amp;docid=5098c6904866b9255ccb3042302363b5%7C5565c42ddc20b2724a790f6a6031efef&amp;a=bi&amp;pagenumber=1&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https://docs.google.com/?pid=explorer&amp;srcid=0B0TzHIHPMRXBYWlnbHZwa0dUUHlnaWRLUVVfUVhjUQ&amp;docid=5098c6904866b9255ccb3042302363b5%7C5565c42ddc20b2724a790f6a6031efef&amp;a=bi&amp;pagenumber=1&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https://docs.google.com/?pid=explorer&amp;srcid=0B0TzHIHPMRXBYWlnbHZwa0dUUHlnaWRLUVVfUVhjUQ&amp;docid=5098c6904866b9255ccb3042302363b5%7C5565c42ddc20b2724a790f6a6031efef&amp;a=bi&amp;pagenumber=1&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https://docs.google.com/?pid=explorer&amp;srcid=0B0TzHIHPMRXBYWlnbHZwa0dUUHlnaWRLUVVfUVhjUQ&amp;docid=5098c6904866b9255ccb3042302363b5%7C5565c42ddc20b2724a790f6a6031efef&amp;a=bi&amp;pagenumber=1&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7" name="Picture 9" descr="C:\Users\jhpowell\Downloads\directions 3.tiff"/>
          <p:cNvPicPr>
            <a:picLocks noChangeAspect="1" noChangeArrowheads="1"/>
          </p:cNvPicPr>
          <p:nvPr/>
        </p:nvPicPr>
        <p:blipFill>
          <a:blip r:embed="rId3"/>
          <a:srcRect l="38716" t="16794" r="19535" b="45802"/>
          <a:stretch>
            <a:fillRect/>
          </a:stretch>
        </p:blipFill>
        <p:spPr bwMode="auto">
          <a:xfrm>
            <a:off x="152400" y="1752600"/>
            <a:ext cx="5005873" cy="2209800"/>
          </a:xfrm>
          <a:prstGeom prst="rect">
            <a:avLst/>
          </a:prstGeom>
          <a:ln w="88900" cap="sq" cmpd="thickThin">
            <a:solidFill>
              <a:srgbClr val="000000"/>
            </a:solidFill>
            <a:prstDash val="solid"/>
            <a:miter lim="800000"/>
          </a:ln>
          <a:effectLst>
            <a:innerShdw blurRad="76200">
              <a:srgbClr val="000000"/>
            </a:innerShdw>
          </a:effectLst>
        </p:spPr>
      </p:pic>
      <p:pic>
        <p:nvPicPr>
          <p:cNvPr id="12298" name="Picture 10" descr="C:\Users\jhpowell\Downloads\directions 4.tiff"/>
          <p:cNvPicPr>
            <a:picLocks noChangeAspect="1" noChangeArrowheads="1"/>
          </p:cNvPicPr>
          <p:nvPr/>
        </p:nvPicPr>
        <p:blipFill>
          <a:blip r:embed="rId4"/>
          <a:srcRect l="22567" t="27333" r="3738" b="8000"/>
          <a:stretch>
            <a:fillRect/>
          </a:stretch>
        </p:blipFill>
        <p:spPr bwMode="auto">
          <a:xfrm>
            <a:off x="4114800" y="4267200"/>
            <a:ext cx="4872038" cy="2411931"/>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5334000" y="2209800"/>
            <a:ext cx="3810000" cy="523220"/>
          </a:xfrm>
          <a:prstGeom prst="rect">
            <a:avLst/>
          </a:prstGeom>
          <a:noFill/>
        </p:spPr>
        <p:txBody>
          <a:bodyPr wrap="square" rtlCol="0">
            <a:spAutoFit/>
          </a:bodyPr>
          <a:lstStyle/>
          <a:p>
            <a:r>
              <a:rPr lang="en-US" sz="2800" dirty="0" smtClean="0">
                <a:latin typeface="+mn-lt"/>
              </a:rPr>
              <a:t>Marked locations</a:t>
            </a:r>
            <a:endParaRPr lang="en-US" sz="2800" dirty="0">
              <a:latin typeface="+mn-lt"/>
            </a:endParaRPr>
          </a:p>
        </p:txBody>
      </p:sp>
      <p:sp>
        <p:nvSpPr>
          <p:cNvPr id="11" name="TextBox 10"/>
          <p:cNvSpPr txBox="1"/>
          <p:nvPr/>
        </p:nvSpPr>
        <p:spPr>
          <a:xfrm>
            <a:off x="0" y="5257801"/>
            <a:ext cx="4191000" cy="523220"/>
          </a:xfrm>
          <a:prstGeom prst="rect">
            <a:avLst/>
          </a:prstGeom>
          <a:noFill/>
        </p:spPr>
        <p:txBody>
          <a:bodyPr wrap="square" rtlCol="0">
            <a:spAutoFit/>
          </a:bodyPr>
          <a:lstStyle/>
          <a:p>
            <a:r>
              <a:rPr lang="en-US" sz="2800" dirty="0" smtClean="0">
                <a:latin typeface="+mn-lt"/>
              </a:rPr>
              <a:t>Walking directions error</a:t>
            </a:r>
            <a:endParaRPr lang="en-US" sz="2800" dirty="0">
              <a:latin typeface="+mn-lt"/>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a:spLocks noGrp="1"/>
          </p:cNvSpPr>
          <p:nvPr>
            <p:ph type="title"/>
          </p:nvPr>
        </p:nvSpPr>
        <p:spPr>
          <a:xfrm>
            <a:off x="457200" y="990600"/>
            <a:ext cx="8229600" cy="646290"/>
          </a:xfrm>
          <a:prstGeom prst="rect">
            <a:avLst/>
          </a:prstGeom>
          <a:noFill/>
          <a:ln>
            <a:noFill/>
          </a:ln>
        </p:spPr>
        <p:txBody>
          <a:bodyPr lIns="91425" tIns="45700" rIns="91425" bIns="45700" anchor="ctr" anchorCtr="0">
            <a:spAutoFit/>
          </a:bodyPr>
          <a:lstStyle/>
          <a:p>
            <a:pPr marL="0" marR="0" lvl="0" indent="0" algn="ctr" rtl="0">
              <a:spcBef>
                <a:spcPts val="0"/>
              </a:spcBef>
              <a:buClr>
                <a:schemeClr val="dk2"/>
              </a:buClr>
              <a:buSzPct val="25000"/>
              <a:buFont typeface="Trebuchet MS"/>
              <a:buNone/>
            </a:pPr>
            <a:r>
              <a:rPr sz="3600" b="0" i="0" u="none" strike="noStrike" cap="none" baseline="0">
                <a:solidFill>
                  <a:schemeClr val="dk2"/>
                </a:solidFill>
                <a:ea typeface="Trebuchet MS"/>
                <a:cs typeface="Trebuchet MS"/>
                <a:sym typeface="Trebuchet MS"/>
              </a:rPr>
              <a:t>Problems/Solutions</a:t>
            </a:r>
          </a:p>
        </p:txBody>
      </p:sp>
      <p:sp>
        <p:nvSpPr>
          <p:cNvPr id="12290" name="AutoShape 2" descr="https://docs.google.com/?pid=explorer&amp;srcid=0B0TzHIHPMRXBYWlnbHZwa0dUUHlnaWRLUVVfUVhjUQ&amp;docid=5098c6904866b9255ccb3042302363b5%7C5565c42ddc20b2724a790f6a6031efef&amp;a=bi&amp;pagenumber=1&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https://docs.google.com/?pid=explorer&amp;srcid=0B0TzHIHPMRXBYWlnbHZwa0dUUHlnaWRLUVVfUVhjUQ&amp;docid=5098c6904866b9255ccb3042302363b5%7C5565c42ddc20b2724a790f6a6031efef&amp;a=bi&amp;pagenumber=1&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https://docs.google.com/?pid=explorer&amp;srcid=0B0TzHIHPMRXBYWlnbHZwa0dUUHlnaWRLUVVfUVhjUQ&amp;docid=5098c6904866b9255ccb3042302363b5%7C5565c42ddc20b2724a790f6a6031efef&amp;a=bi&amp;pagenumber=1&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https://docs.google.com/?pid=explorer&amp;srcid=0B0TzHIHPMRXBYWlnbHZwa0dUUHlnaWRLUVVfUVhjUQ&amp;docid=5098c6904866b9255ccb3042302363b5%7C5565c42ddc20b2724a790f6a6031efef&amp;a=bi&amp;pagenumber=1&amp;w=8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7" name="Picture 9" descr="C:\Users\jhpowell\Downloads\directions 3.tiff"/>
          <p:cNvPicPr>
            <a:picLocks noChangeAspect="1" noChangeArrowheads="1"/>
          </p:cNvPicPr>
          <p:nvPr/>
        </p:nvPicPr>
        <p:blipFill>
          <a:blip r:embed="rId3"/>
          <a:srcRect l="38716" t="16794" r="19535" b="45802"/>
          <a:stretch>
            <a:fillRect/>
          </a:stretch>
        </p:blipFill>
        <p:spPr bwMode="auto">
          <a:xfrm>
            <a:off x="152400" y="1752600"/>
            <a:ext cx="5005873" cy="2209800"/>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5334000" y="2209800"/>
            <a:ext cx="3810000" cy="523220"/>
          </a:xfrm>
          <a:prstGeom prst="rect">
            <a:avLst/>
          </a:prstGeom>
          <a:noFill/>
        </p:spPr>
        <p:txBody>
          <a:bodyPr wrap="square" rtlCol="0">
            <a:spAutoFit/>
          </a:bodyPr>
          <a:lstStyle/>
          <a:p>
            <a:r>
              <a:rPr lang="en-US" sz="2800" dirty="0" smtClean="0">
                <a:latin typeface="+mn-lt"/>
              </a:rPr>
              <a:t>Marked locations</a:t>
            </a:r>
            <a:endParaRPr lang="en-US" sz="2800" dirty="0">
              <a:latin typeface="+mn-lt"/>
            </a:endParaRPr>
          </a:p>
        </p:txBody>
      </p:sp>
      <p:sp>
        <p:nvSpPr>
          <p:cNvPr id="11" name="TextBox 10"/>
          <p:cNvSpPr txBox="1"/>
          <p:nvPr/>
        </p:nvSpPr>
        <p:spPr>
          <a:xfrm>
            <a:off x="385482" y="5257800"/>
            <a:ext cx="4034118" cy="830997"/>
          </a:xfrm>
          <a:prstGeom prst="rect">
            <a:avLst/>
          </a:prstGeom>
          <a:noFill/>
        </p:spPr>
        <p:txBody>
          <a:bodyPr wrap="square" rtlCol="0">
            <a:spAutoFit/>
          </a:bodyPr>
          <a:lstStyle/>
          <a:p>
            <a:r>
              <a:rPr lang="en-US" sz="2400" dirty="0" smtClean="0">
                <a:latin typeface="+mn-lt"/>
              </a:rPr>
              <a:t>Walking directions after re-indexing (April 4</a:t>
            </a:r>
            <a:r>
              <a:rPr lang="en-US" sz="2400" baseline="30000" dirty="0" smtClean="0">
                <a:latin typeface="+mn-lt"/>
              </a:rPr>
              <a:t>th</a:t>
            </a:r>
            <a:r>
              <a:rPr lang="en-US" sz="2400" dirty="0" smtClean="0">
                <a:latin typeface="+mn-lt"/>
              </a:rPr>
              <a:t>, 2012)</a:t>
            </a:r>
            <a:endParaRPr lang="en-US" sz="2400" dirty="0">
              <a:latin typeface="+mn-lt"/>
            </a:endParaRPr>
          </a:p>
        </p:txBody>
      </p:sp>
      <p:pic>
        <p:nvPicPr>
          <p:cNvPr id="43010" name="Picture 2"/>
          <p:cNvPicPr>
            <a:picLocks noChangeAspect="1" noChangeArrowheads="1"/>
          </p:cNvPicPr>
          <p:nvPr/>
        </p:nvPicPr>
        <p:blipFill>
          <a:blip r:embed="rId4"/>
          <a:srcRect l="36111" t="24889" r="9444" b="24444"/>
          <a:stretch>
            <a:fillRect/>
          </a:stretch>
        </p:blipFill>
        <p:spPr bwMode="auto">
          <a:xfrm>
            <a:off x="4724400" y="4235320"/>
            <a:ext cx="4247147" cy="247028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a:spLocks noGrp="1"/>
          </p:cNvSpPr>
          <p:nvPr>
            <p:ph type="title"/>
          </p:nvPr>
        </p:nvSpPr>
        <p:spPr>
          <a:xfrm>
            <a:off x="0" y="609600"/>
            <a:ext cx="9144000" cy="707846"/>
          </a:xfrm>
          <a:prstGeom prst="rect">
            <a:avLst/>
          </a:prstGeom>
          <a:noFill/>
          <a:ln>
            <a:noFill/>
          </a:ln>
        </p:spPr>
        <p:txBody>
          <a:bodyPr lIns="91425" tIns="45700" rIns="91425" bIns="45700" anchor="ctr" anchorCtr="0">
            <a:spAutoFit/>
          </a:bodyPr>
          <a:lstStyle/>
          <a:p>
            <a:pPr marL="0" marR="0" lvl="0" indent="0" algn="ctr" rtl="0">
              <a:spcBef>
                <a:spcPts val="0"/>
              </a:spcBef>
              <a:buClr>
                <a:schemeClr val="dk2"/>
              </a:buClr>
              <a:buSzPct val="25000"/>
              <a:buFont typeface="Trebuchet MS"/>
              <a:buNone/>
            </a:pPr>
            <a:r>
              <a:rPr sz="4000" b="0" i="0" u="none" strike="noStrike" cap="none" baseline="0" smtClean="0">
                <a:solidFill>
                  <a:schemeClr val="dk2"/>
                </a:solidFill>
                <a:ea typeface="Trebuchet MS"/>
                <a:cs typeface="Trebuchet MS"/>
                <a:sym typeface="Trebuchet MS"/>
              </a:rPr>
              <a:t>Conclusion</a:t>
            </a:r>
            <a:r>
              <a:rPr lang="en-US" sz="4000" b="0" i="0" u="none" strike="noStrike" cap="none" baseline="0" dirty="0" smtClean="0">
                <a:solidFill>
                  <a:schemeClr val="dk2"/>
                </a:solidFill>
                <a:ea typeface="Trebuchet MS"/>
                <a:cs typeface="Trebuchet MS"/>
                <a:sym typeface="Trebuchet MS"/>
              </a:rPr>
              <a:t>s</a:t>
            </a:r>
            <a:endParaRPr sz="4000" b="0" i="0" u="none" strike="noStrike" cap="none" baseline="0">
              <a:solidFill>
                <a:schemeClr val="dk2"/>
              </a:solidFill>
              <a:ea typeface="Trebuchet MS"/>
              <a:cs typeface="Trebuchet MS"/>
              <a:sym typeface="Trebuchet MS"/>
            </a:endParaRPr>
          </a:p>
        </p:txBody>
      </p:sp>
      <p:sp>
        <p:nvSpPr>
          <p:cNvPr id="157" name="Shape 157"/>
          <p:cNvSpPr>
            <a:spLocks noGrp="1"/>
          </p:cNvSpPr>
          <p:nvPr>
            <p:ph idx="1"/>
          </p:nvPr>
        </p:nvSpPr>
        <p:spPr>
          <a:xfrm>
            <a:off x="381000" y="1905000"/>
            <a:ext cx="8458200" cy="4462720"/>
          </a:xfrm>
          <a:prstGeom prst="rect">
            <a:avLst/>
          </a:prstGeom>
          <a:noFill/>
          <a:ln>
            <a:noFill/>
          </a:ln>
        </p:spPr>
        <p:txBody>
          <a:bodyPr wrap="square" lIns="91425" tIns="45700" rIns="91425" bIns="45700" anchor="t" anchorCtr="0">
            <a:spAutoFit/>
          </a:bodyPr>
          <a:lstStyle/>
          <a:p>
            <a:pPr marL="365760" marR="0" lvl="0" indent="-264160" algn="l" rtl="0">
              <a:lnSpc>
                <a:spcPct val="100000"/>
              </a:lnSpc>
              <a:spcBef>
                <a:spcPts val="300"/>
              </a:spcBef>
              <a:spcAft>
                <a:spcPts val="0"/>
              </a:spcAft>
              <a:buClr>
                <a:schemeClr val="accent3"/>
              </a:buClr>
              <a:buSzPct val="114583"/>
              <a:buFont typeface="Arial"/>
              <a:buChar char="•"/>
            </a:pPr>
            <a:r>
              <a:rPr sz="2400" b="0" i="0" u="none" strike="noStrike" cap="none" baseline="0" smtClean="0">
                <a:solidFill>
                  <a:schemeClr val="dk1"/>
                </a:solidFill>
                <a:ea typeface="Georgia"/>
                <a:cs typeface="Georgia"/>
                <a:sym typeface="Georgia"/>
              </a:rPr>
              <a:t>How buildings</a:t>
            </a:r>
            <a:r>
              <a:rPr sz="2400" b="0" i="0" u="none" strike="noStrike" cap="none" baseline="0">
                <a:solidFill>
                  <a:schemeClr val="dk1"/>
                </a:solidFill>
                <a:ea typeface="Georgia"/>
                <a:cs typeface="Georgia"/>
                <a:sym typeface="Georgia"/>
              </a:rPr>
              <a:t>, sidewalks and streets </a:t>
            </a:r>
            <a:r>
              <a:rPr lang="en-US" sz="2400" dirty="0" smtClean="0"/>
              <a:t>were added to</a:t>
            </a:r>
            <a:r>
              <a:rPr sz="2400" b="0" i="0" u="none" strike="noStrike" cap="none" baseline="0" smtClean="0">
                <a:solidFill>
                  <a:schemeClr val="dk1"/>
                </a:solidFill>
                <a:ea typeface="Georgia"/>
                <a:cs typeface="Georgia"/>
                <a:sym typeface="Georgia"/>
              </a:rPr>
              <a:t> </a:t>
            </a:r>
            <a:r>
              <a:rPr sz="2400" b="0" i="0" u="none" strike="noStrike" cap="none" baseline="0">
                <a:solidFill>
                  <a:schemeClr val="dk1"/>
                </a:solidFill>
                <a:ea typeface="Georgia"/>
                <a:cs typeface="Georgia"/>
                <a:sym typeface="Georgia"/>
              </a:rPr>
              <a:t>Google </a:t>
            </a:r>
            <a:r>
              <a:rPr sz="2400" b="0" i="0" u="none" strike="noStrike" cap="none" baseline="0" smtClean="0">
                <a:solidFill>
                  <a:schemeClr val="dk1"/>
                </a:solidFill>
                <a:ea typeface="Georgia"/>
                <a:cs typeface="Georgia"/>
                <a:sym typeface="Georgia"/>
              </a:rPr>
              <a:t>Maps</a:t>
            </a:r>
            <a:r>
              <a:rPr lang="en-US" sz="2400" b="0" i="0" u="none" strike="noStrike" cap="none" baseline="0" dirty="0" smtClean="0">
                <a:solidFill>
                  <a:schemeClr val="dk1"/>
                </a:solidFill>
                <a:ea typeface="Georgia"/>
                <a:cs typeface="Georgia"/>
                <a:sym typeface="Georgia"/>
              </a:rPr>
              <a:t>.</a:t>
            </a:r>
            <a:endParaRPr sz="2400" b="0" i="0" u="none" strike="noStrike" cap="none" baseline="0">
              <a:solidFill>
                <a:schemeClr val="dk1"/>
              </a:solidFill>
              <a:ea typeface="Georgia"/>
              <a:cs typeface="Georgia"/>
              <a:sym typeface="Georgia"/>
            </a:endParaRPr>
          </a:p>
          <a:p>
            <a:pPr marL="0" marR="0" lvl="0" indent="0" algn="l" rtl="0">
              <a:lnSpc>
                <a:spcPct val="100000"/>
              </a:lnSpc>
              <a:spcBef>
                <a:spcPts val="300"/>
              </a:spcBef>
              <a:spcAft>
                <a:spcPts val="0"/>
              </a:spcAft>
              <a:buNone/>
            </a:pPr>
            <a:r>
              <a:rPr lang="en-US" sz="2400" dirty="0" smtClean="0"/>
              <a:t>	</a:t>
            </a:r>
            <a:endParaRPr lang="en-US" sz="2400" dirty="0" smtClean="0"/>
          </a:p>
          <a:p>
            <a:pPr marL="0" marR="0" lvl="0" indent="0" algn="l" rtl="0">
              <a:lnSpc>
                <a:spcPct val="100000"/>
              </a:lnSpc>
              <a:spcBef>
                <a:spcPts val="300"/>
              </a:spcBef>
              <a:spcAft>
                <a:spcPts val="0"/>
              </a:spcAft>
              <a:buNone/>
            </a:pPr>
            <a:endParaRPr sz="2400"/>
          </a:p>
          <a:p>
            <a:pPr marL="365760" marR="0" lvl="0" indent="-264160" algn="l" rtl="0">
              <a:spcBef>
                <a:spcPts val="300"/>
              </a:spcBef>
              <a:buClr>
                <a:schemeClr val="accent3"/>
              </a:buClr>
              <a:buSzPct val="114583"/>
              <a:buFont typeface="Arial"/>
              <a:buChar char="•"/>
            </a:pPr>
            <a:r>
              <a:rPr sz="2400" b="0" i="0" u="none" strike="noStrike" cap="none" baseline="0" smtClean="0">
                <a:solidFill>
                  <a:schemeClr val="dk1"/>
                </a:solidFill>
                <a:ea typeface="Georgia"/>
                <a:cs typeface="Georgia"/>
                <a:sym typeface="Georgia"/>
              </a:rPr>
              <a:t>How</a:t>
            </a:r>
            <a:r>
              <a:rPr lang="en-US" sz="2400" b="0" i="0" u="none" strike="noStrike" cap="none" dirty="0" smtClean="0">
                <a:solidFill>
                  <a:schemeClr val="dk1"/>
                </a:solidFill>
                <a:ea typeface="Georgia"/>
                <a:cs typeface="Georgia"/>
                <a:sym typeface="Georgia"/>
              </a:rPr>
              <a:t> </a:t>
            </a:r>
            <a:r>
              <a:rPr sz="2400" b="0" i="0" u="none" strike="noStrike" cap="none" baseline="0" smtClean="0">
                <a:solidFill>
                  <a:schemeClr val="dk1"/>
                </a:solidFill>
                <a:ea typeface="Georgia"/>
                <a:cs typeface="Georgia"/>
                <a:sym typeface="Georgia"/>
              </a:rPr>
              <a:t>walking directions</a:t>
            </a:r>
            <a:r>
              <a:rPr lang="en-US" sz="2400" b="0" i="0" u="none" strike="noStrike" cap="none" dirty="0" smtClean="0">
                <a:solidFill>
                  <a:schemeClr val="dk1"/>
                </a:solidFill>
                <a:ea typeface="Georgia"/>
                <a:cs typeface="Georgia"/>
                <a:sym typeface="Georgia"/>
              </a:rPr>
              <a:t> were generated.</a:t>
            </a:r>
            <a:endParaRPr sz="2400" b="0" i="0" u="none" strike="noStrike" cap="none" baseline="0">
              <a:solidFill>
                <a:schemeClr val="dk1"/>
              </a:solidFill>
              <a:ea typeface="Georgia"/>
              <a:cs typeface="Georgia"/>
              <a:sym typeface="Georgia"/>
            </a:endParaRPr>
          </a:p>
          <a:p>
            <a:pPr>
              <a:buNone/>
            </a:pPr>
            <a:endParaRPr lang="en-US" sz="2400" dirty="0" smtClean="0"/>
          </a:p>
          <a:p>
            <a:endParaRPr sz="2400"/>
          </a:p>
          <a:p>
            <a:pPr marL="365760" marR="0" lvl="0" indent="-264160" algn="l" rtl="0">
              <a:spcBef>
                <a:spcPts val="300"/>
              </a:spcBef>
              <a:buClr>
                <a:schemeClr val="accent3"/>
              </a:buClr>
              <a:buSzPct val="114583"/>
              <a:buFont typeface="Arial"/>
              <a:buChar char="•"/>
            </a:pPr>
            <a:r>
              <a:rPr sz="2400" b="0" i="0" u="none" strike="noStrike" cap="none" baseline="0" smtClean="0">
                <a:solidFill>
                  <a:schemeClr val="dk1"/>
                </a:solidFill>
                <a:ea typeface="Georgia"/>
                <a:cs typeface="Georgia"/>
                <a:sym typeface="Georgia"/>
              </a:rPr>
              <a:t>How geolocation </a:t>
            </a:r>
            <a:r>
              <a:rPr lang="en-US" sz="2400" b="0" i="0" u="none" strike="noStrike" cap="none" baseline="0" dirty="0" smtClean="0">
                <a:solidFill>
                  <a:schemeClr val="dk1"/>
                </a:solidFill>
                <a:ea typeface="Georgia"/>
                <a:cs typeface="Georgia"/>
                <a:sym typeface="Georgia"/>
              </a:rPr>
              <a:t>information was</a:t>
            </a:r>
            <a:r>
              <a:rPr lang="en-US" sz="2400" b="0" i="0" u="none" strike="noStrike" cap="none" dirty="0" smtClean="0">
                <a:solidFill>
                  <a:schemeClr val="dk1"/>
                </a:solidFill>
                <a:ea typeface="Georgia"/>
                <a:cs typeface="Georgia"/>
                <a:sym typeface="Georgia"/>
              </a:rPr>
              <a:t> extracted from</a:t>
            </a:r>
            <a:r>
              <a:rPr sz="2400" b="0" i="0" u="none" strike="noStrike" cap="none" baseline="0" smtClean="0">
                <a:solidFill>
                  <a:schemeClr val="dk1"/>
                </a:solidFill>
                <a:ea typeface="Georgia"/>
                <a:cs typeface="Georgia"/>
                <a:sym typeface="Georgia"/>
              </a:rPr>
              <a:t> </a:t>
            </a:r>
            <a:r>
              <a:rPr sz="2400" b="0" i="0" u="none" strike="noStrike" cap="none" baseline="0">
                <a:solidFill>
                  <a:schemeClr val="dk1"/>
                </a:solidFill>
                <a:ea typeface="Georgia"/>
                <a:cs typeface="Georgia"/>
                <a:sym typeface="Georgia"/>
              </a:rPr>
              <a:t>mobile </a:t>
            </a:r>
            <a:r>
              <a:rPr sz="2400" b="0" i="0" u="none" strike="noStrike" cap="none" baseline="0" smtClean="0">
                <a:solidFill>
                  <a:schemeClr val="dk1"/>
                </a:solidFill>
                <a:ea typeface="Georgia"/>
                <a:cs typeface="Georgia"/>
                <a:sym typeface="Georgia"/>
              </a:rPr>
              <a:t>devices</a:t>
            </a:r>
            <a:r>
              <a:rPr lang="en-US" sz="2400" b="0" i="0" u="none" strike="noStrike" cap="none" baseline="0" dirty="0" smtClean="0">
                <a:solidFill>
                  <a:schemeClr val="dk1"/>
                </a:solidFill>
                <a:ea typeface="Georgia"/>
                <a:cs typeface="Georgia"/>
                <a:sym typeface="Georgia"/>
              </a:rPr>
              <a:t>.</a:t>
            </a:r>
            <a:endParaRPr lang="en-US" sz="2400" b="0" i="0" u="none" strike="noStrike" cap="none" baseline="0" dirty="0" smtClean="0">
              <a:solidFill>
                <a:schemeClr val="dk1"/>
              </a:solidFill>
              <a:ea typeface="Georgia"/>
              <a:cs typeface="Georgia"/>
              <a:sym typeface="Georgia"/>
            </a:endParaRPr>
          </a:p>
          <a:p>
            <a:pPr marL="365760" marR="0" lvl="0" indent="-264160" algn="l" rtl="0">
              <a:spcBef>
                <a:spcPts val="300"/>
              </a:spcBef>
              <a:buClr>
                <a:schemeClr val="accent3"/>
              </a:buClr>
              <a:buSzPct val="114583"/>
              <a:buFont typeface="Arial"/>
              <a:buChar char="•"/>
            </a:pPr>
            <a:endParaRPr lang="en-US" sz="2400" dirty="0" smtClean="0"/>
          </a:p>
          <a:p>
            <a:pPr marL="365760" marR="0" lvl="0" indent="-264160" algn="l" rtl="0">
              <a:spcBef>
                <a:spcPts val="300"/>
              </a:spcBef>
              <a:buClr>
                <a:schemeClr val="accent3"/>
              </a:buClr>
              <a:buSzPct val="114583"/>
              <a:buFont typeface="Arial"/>
              <a:buChar char="•"/>
            </a:pPr>
            <a:endParaRPr sz="2400" b="0" i="0" u="none" strike="noStrike" cap="none" baseline="0">
              <a:solidFill>
                <a:schemeClr val="dk1"/>
              </a:solidFill>
              <a:ea typeface="Georgia"/>
              <a:cs typeface="Georgia"/>
              <a:sym typeface="Georgia"/>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a:spLocks noGrp="1"/>
          </p:cNvSpPr>
          <p:nvPr>
            <p:ph type="title"/>
          </p:nvPr>
        </p:nvSpPr>
        <p:spPr>
          <a:xfrm>
            <a:off x="0" y="914400"/>
            <a:ext cx="9144000" cy="707846"/>
          </a:xfrm>
          <a:prstGeom prst="rect">
            <a:avLst/>
          </a:prstGeom>
          <a:noFill/>
          <a:ln>
            <a:noFill/>
          </a:ln>
        </p:spPr>
        <p:txBody>
          <a:bodyPr lIns="91425" tIns="45700" rIns="91425" bIns="45700" anchor="ctr" anchorCtr="0">
            <a:spAutoFit/>
          </a:bodyPr>
          <a:lstStyle/>
          <a:p>
            <a:pPr marL="0" marR="0" lvl="0" indent="0" algn="ctr" rtl="0">
              <a:spcBef>
                <a:spcPts val="0"/>
              </a:spcBef>
              <a:buClr>
                <a:schemeClr val="dk2"/>
              </a:buClr>
              <a:buSzPct val="25000"/>
              <a:buFont typeface="Trebuchet MS"/>
              <a:buNone/>
            </a:pPr>
            <a:r>
              <a:rPr sz="4000" b="0" i="0" u="none" strike="noStrike" cap="none" baseline="0">
                <a:solidFill>
                  <a:schemeClr val="dk2"/>
                </a:solidFill>
                <a:ea typeface="Trebuchet MS"/>
                <a:cs typeface="Trebuchet MS"/>
                <a:sym typeface="Trebuchet MS"/>
              </a:rPr>
              <a:t>Future Works</a:t>
            </a:r>
          </a:p>
        </p:txBody>
      </p:sp>
      <p:sp>
        <p:nvSpPr>
          <p:cNvPr id="163" name="Shape 163"/>
          <p:cNvSpPr>
            <a:spLocks noGrp="1"/>
          </p:cNvSpPr>
          <p:nvPr>
            <p:ph idx="1"/>
          </p:nvPr>
        </p:nvSpPr>
        <p:spPr>
          <a:xfrm>
            <a:off x="457200" y="2249424"/>
            <a:ext cx="8229600" cy="2400617"/>
          </a:xfrm>
          <a:prstGeom prst="rect">
            <a:avLst/>
          </a:prstGeom>
          <a:noFill/>
          <a:ln>
            <a:noFill/>
          </a:ln>
        </p:spPr>
        <p:txBody>
          <a:bodyPr lIns="91425" tIns="45700" rIns="91425" bIns="45700" anchor="t" anchorCtr="0">
            <a:spAutoFit/>
          </a:bodyPr>
          <a:lstStyle/>
          <a:p>
            <a:pPr marL="365760" marR="0" lvl="0" indent="-264160" algn="l" rtl="0">
              <a:spcBef>
                <a:spcPts val="300"/>
              </a:spcBef>
              <a:buClr>
                <a:schemeClr val="accent3"/>
              </a:buClr>
              <a:buSzPct val="101190"/>
              <a:buFont typeface="Arial"/>
              <a:buChar char="•"/>
            </a:pPr>
            <a:r>
              <a:rPr sz="2800" b="0" i="0" u="none" strike="noStrike" cap="none" baseline="0">
                <a:solidFill>
                  <a:schemeClr val="dk1"/>
                </a:solidFill>
                <a:ea typeface="Georgia"/>
                <a:cs typeface="Georgia"/>
                <a:sym typeface="Georgia"/>
              </a:rPr>
              <a:t>Emergency Response Boxes (Blue Boxes)</a:t>
            </a:r>
          </a:p>
          <a:p>
            <a:pPr marL="365760" marR="0" lvl="0" indent="-264160" algn="l" rtl="0">
              <a:spcBef>
                <a:spcPts val="300"/>
              </a:spcBef>
              <a:buClr>
                <a:schemeClr val="accent3"/>
              </a:buClr>
              <a:buSzPct val="101190"/>
              <a:buFont typeface="Arial"/>
              <a:buChar char="•"/>
            </a:pPr>
            <a:r>
              <a:rPr sz="2800" b="0" i="0" u="none" strike="noStrike" cap="none" baseline="0">
                <a:solidFill>
                  <a:schemeClr val="dk1"/>
                </a:solidFill>
                <a:ea typeface="Georgia"/>
                <a:cs typeface="Georgia"/>
                <a:sym typeface="Georgia"/>
              </a:rPr>
              <a:t>ECSU Shuttle Bus</a:t>
            </a:r>
          </a:p>
          <a:p>
            <a:pPr marL="365760" marR="0" lvl="0" indent="-264160" algn="l" rtl="0">
              <a:spcBef>
                <a:spcPts val="300"/>
              </a:spcBef>
              <a:buClr>
                <a:schemeClr val="accent3"/>
              </a:buClr>
              <a:buSzPct val="101190"/>
              <a:buFont typeface="Arial"/>
              <a:buChar char="•"/>
            </a:pPr>
            <a:r>
              <a:rPr sz="2800" b="0" i="0" u="none" strike="noStrike" cap="none" baseline="0">
                <a:solidFill>
                  <a:schemeClr val="dk1"/>
                </a:solidFill>
                <a:ea typeface="Georgia"/>
                <a:cs typeface="Georgia"/>
                <a:sym typeface="Georgia"/>
              </a:rPr>
              <a:t>School Events</a:t>
            </a:r>
          </a:p>
          <a:p>
            <a:pPr marL="365760" marR="0" lvl="0" indent="-264160" algn="l" rtl="0">
              <a:spcBef>
                <a:spcPts val="300"/>
              </a:spcBef>
              <a:buClr>
                <a:schemeClr val="accent3"/>
              </a:buClr>
              <a:buSzPct val="101190"/>
              <a:buFont typeface="Arial"/>
              <a:buChar char="•"/>
            </a:pPr>
            <a:r>
              <a:rPr sz="2800" b="0" i="0" u="none" strike="noStrike" cap="none" baseline="0">
                <a:solidFill>
                  <a:schemeClr val="dk1"/>
                </a:solidFill>
                <a:ea typeface="Georgia"/>
                <a:cs typeface="Georgia"/>
                <a:sym typeface="Georgia"/>
              </a:rPr>
              <a:t>Check In </a:t>
            </a:r>
            <a:r>
              <a:rPr sz="2800" b="0" i="0" u="none" strike="noStrike" cap="none" baseline="0" smtClean="0">
                <a:solidFill>
                  <a:schemeClr val="dk1"/>
                </a:solidFill>
                <a:ea typeface="Georgia"/>
                <a:cs typeface="Georgia"/>
                <a:sym typeface="Georgia"/>
              </a:rPr>
              <a:t>Feature</a:t>
            </a:r>
            <a:endParaRPr sz="2800" b="0" i="0" u="none" strike="noStrike" cap="none" baseline="0">
              <a:solidFill>
                <a:schemeClr val="dk1"/>
              </a:solidFill>
              <a:ea typeface="Georgia"/>
              <a:cs typeface="Georgia"/>
              <a:sym typeface="Georgia"/>
            </a:endParaRPr>
          </a:p>
          <a:p>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a:spLocks noGrp="1"/>
          </p:cNvSpPr>
          <p:nvPr>
            <p:ph type="title"/>
          </p:nvPr>
        </p:nvSpPr>
        <p:spPr>
          <a:xfrm>
            <a:off x="457200" y="1143000"/>
            <a:ext cx="8229600" cy="707846"/>
          </a:xfrm>
          <a:prstGeom prst="rect">
            <a:avLst/>
          </a:prstGeom>
          <a:noFill/>
          <a:ln>
            <a:noFill/>
          </a:ln>
        </p:spPr>
        <p:txBody>
          <a:bodyPr lIns="91425" tIns="45700" rIns="91425" bIns="45700" anchor="ctr" anchorCtr="0">
            <a:spAutoFit/>
          </a:bodyPr>
          <a:lstStyle/>
          <a:p>
            <a:pPr marL="0" marR="0" lvl="0" indent="0" algn="ctr" rtl="0">
              <a:spcBef>
                <a:spcPts val="0"/>
              </a:spcBef>
              <a:buClr>
                <a:schemeClr val="dk2"/>
              </a:buClr>
              <a:buSzPct val="25000"/>
              <a:buFont typeface="Trebuchet MS"/>
              <a:buNone/>
            </a:pPr>
            <a:r>
              <a:rPr lang="en-US" dirty="0" smtClean="0"/>
              <a:t>Demo</a:t>
            </a:r>
            <a:endParaRPr sz="4000" b="0" i="0" u="none" strike="noStrike" cap="none" baseline="0">
              <a:solidFill>
                <a:schemeClr val="dk2"/>
              </a:solidFill>
              <a:latin typeface="Trebuchet MS"/>
              <a:ea typeface="Trebuchet MS"/>
              <a:cs typeface="Trebuchet MS"/>
              <a:sym typeface="Trebuchet MS"/>
            </a:endParaRPr>
          </a:p>
        </p:txBody>
      </p:sp>
      <p:sp>
        <p:nvSpPr>
          <p:cNvPr id="169" name="Shape 169"/>
          <p:cNvSpPr>
            <a:spLocks noGrp="1"/>
          </p:cNvSpPr>
          <p:nvPr>
            <p:ph idx="1"/>
          </p:nvPr>
        </p:nvSpPr>
        <p:spPr>
          <a:xfrm>
            <a:off x="457200" y="2249424"/>
            <a:ext cx="8229600" cy="523180"/>
          </a:xfrm>
          <a:prstGeom prst="rect">
            <a:avLst/>
          </a:prstGeom>
          <a:noFill/>
          <a:ln>
            <a:noFill/>
          </a:ln>
        </p:spPr>
        <p:txBody>
          <a:bodyPr lIns="91425" tIns="45700" rIns="91425" bIns="45700" anchor="t" anchorCtr="0">
            <a:spAutoFit/>
          </a:bodyPr>
          <a:lstStyle/>
          <a:p>
            <a:pPr algn="ctr">
              <a:buNone/>
            </a:pPr>
            <a:r>
              <a:rPr lang="en-US" b="1" dirty="0" smtClean="0">
                <a:solidFill>
                  <a:srgbClr val="0070C0"/>
                </a:solidFill>
                <a:latin typeface="Courier New" pitchFamily="49" charset="0"/>
                <a:cs typeface="Courier New" pitchFamily="49" charset="0"/>
                <a:hlinkClick r:id="rId3"/>
              </a:rPr>
              <a:t>http://nia.ecsu.edu/mobile/eb.html</a:t>
            </a:r>
            <a:r>
              <a:rPr lang="en-US" b="1" dirty="0" smtClean="0">
                <a:solidFill>
                  <a:srgbClr val="0070C0"/>
                </a:solidFill>
                <a:latin typeface="Courier New" pitchFamily="49" charset="0"/>
                <a:cs typeface="Courier New" pitchFamily="49" charset="0"/>
              </a:rPr>
              <a:t> </a:t>
            </a:r>
            <a:endParaRPr b="1">
              <a:solidFill>
                <a:srgbClr val="0070C0"/>
              </a:solidFill>
              <a:latin typeface="Courier New" pitchFamily="49" charset="0"/>
              <a:cs typeface="Courier New" pitchFamily="49" charset="0"/>
            </a:endParaRPr>
          </a:p>
        </p:txBody>
      </p:sp>
      <p:pic>
        <p:nvPicPr>
          <p:cNvPr id="6146" name="Picture 2" descr="https://lh6.googleusercontent.com/yIAaMf259E1q4xkRznNL999hbohuPyMskTgYcPCjTwyj3DHtfVPyPrTP-mOJW6R9Dk0NyfUc_SFncWpm_EaKapL4fNKaJPuHvF9jPDxSiie12xaBKe8"/>
          <p:cNvPicPr>
            <a:picLocks noChangeAspect="1" noChangeArrowheads="1"/>
          </p:cNvPicPr>
          <p:nvPr/>
        </p:nvPicPr>
        <p:blipFill>
          <a:blip r:embed="rId4"/>
          <a:srcRect b="46429"/>
          <a:stretch>
            <a:fillRect/>
          </a:stretch>
        </p:blipFill>
        <p:spPr bwMode="auto">
          <a:xfrm>
            <a:off x="1752600" y="2847975"/>
            <a:ext cx="5486400" cy="3857625"/>
          </a:xfrm>
          <a:prstGeom prst="rect">
            <a:avLst/>
          </a:prstGeom>
          <a:noFill/>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a:spLocks noGrp="1"/>
          </p:cNvSpPr>
          <p:nvPr>
            <p:ph type="title"/>
          </p:nvPr>
        </p:nvSpPr>
        <p:spPr>
          <a:xfrm>
            <a:off x="457200" y="1143000"/>
            <a:ext cx="8229600" cy="707846"/>
          </a:xfrm>
          <a:prstGeom prst="rect">
            <a:avLst/>
          </a:prstGeom>
          <a:noFill/>
          <a:ln>
            <a:noFill/>
          </a:ln>
        </p:spPr>
        <p:txBody>
          <a:bodyPr lIns="91425" tIns="45700" rIns="91425" bIns="45700" anchor="ctr" anchorCtr="0">
            <a:spAutoFit/>
          </a:bodyPr>
          <a:lstStyle/>
          <a:p>
            <a:pPr marL="0" marR="0" lvl="0" indent="0" algn="ctr" rtl="0">
              <a:spcBef>
                <a:spcPts val="0"/>
              </a:spcBef>
              <a:buClr>
                <a:schemeClr val="dk2"/>
              </a:buClr>
              <a:buSzPct val="25000"/>
              <a:buFont typeface="Trebuchet MS"/>
              <a:buNone/>
            </a:pPr>
            <a:r>
              <a:rPr sz="4000" b="0" i="0" u="none" strike="noStrike" cap="none" baseline="0">
                <a:solidFill>
                  <a:schemeClr val="dk2"/>
                </a:solidFill>
                <a:ea typeface="Trebuchet MS"/>
                <a:cs typeface="Trebuchet MS"/>
                <a:sym typeface="Trebuchet MS"/>
              </a:rPr>
              <a:t>References</a:t>
            </a:r>
          </a:p>
        </p:txBody>
      </p:sp>
      <p:sp>
        <p:nvSpPr>
          <p:cNvPr id="175" name="Shape 175"/>
          <p:cNvSpPr>
            <a:spLocks noGrp="1"/>
          </p:cNvSpPr>
          <p:nvPr>
            <p:ph idx="1"/>
          </p:nvPr>
        </p:nvSpPr>
        <p:spPr>
          <a:prstGeom prst="rect">
            <a:avLst/>
          </a:prstGeom>
          <a:noFill/>
          <a:ln>
            <a:noFill/>
          </a:ln>
        </p:spPr>
        <p:txBody>
          <a:bodyPr lIns="91425" tIns="45700" rIns="91425" bIns="45700" anchor="t" anchorCtr="0">
            <a:spAutoFit/>
          </a:bodyPr>
          <a:lstStyle/>
          <a:p>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a:spLocks noGrp="1"/>
          </p:cNvSpPr>
          <p:nvPr>
            <p:ph type="title"/>
          </p:nvPr>
        </p:nvSpPr>
        <p:spPr>
          <a:xfrm>
            <a:off x="0" y="609600"/>
            <a:ext cx="9144000" cy="707846"/>
          </a:xfrm>
          <a:prstGeom prst="rect">
            <a:avLst/>
          </a:prstGeom>
          <a:noFill/>
          <a:ln>
            <a:noFill/>
          </a:ln>
        </p:spPr>
        <p:txBody>
          <a:bodyPr lIns="91425" tIns="45700" rIns="91425" bIns="45700" anchor="ctr" anchorCtr="0">
            <a:spAutoFit/>
          </a:bodyPr>
          <a:lstStyle/>
          <a:p>
            <a:pPr marL="0" marR="0" lvl="0" indent="0" algn="ctr" rtl="0">
              <a:spcBef>
                <a:spcPts val="0"/>
              </a:spcBef>
              <a:buClr>
                <a:schemeClr val="dk2"/>
              </a:buClr>
              <a:buSzPct val="25000"/>
              <a:buFont typeface="Trebuchet MS"/>
              <a:buNone/>
            </a:pPr>
            <a:r>
              <a:rPr sz="4000" b="0" i="0" u="none" strike="noStrike" cap="none" baseline="0">
                <a:solidFill>
                  <a:schemeClr val="dk2"/>
                </a:solidFill>
                <a:ea typeface="Trebuchet MS"/>
                <a:cs typeface="Trebuchet MS"/>
                <a:sym typeface="Trebuchet MS"/>
              </a:rPr>
              <a:t>Members</a:t>
            </a:r>
          </a:p>
        </p:txBody>
      </p:sp>
      <p:sp>
        <p:nvSpPr>
          <p:cNvPr id="110" name="Shape 110"/>
          <p:cNvSpPr/>
          <p:nvPr/>
        </p:nvSpPr>
        <p:spPr>
          <a:xfrm>
            <a:off x="2438400" y="5943600"/>
            <a:ext cx="2286000" cy="646331"/>
          </a:xfrm>
          <a:prstGeom prst="rect">
            <a:avLst/>
          </a:prstGeom>
          <a:noFill/>
          <a:ln>
            <a:noFill/>
          </a:ln>
        </p:spPr>
        <p:txBody>
          <a:bodyPr lIns="91425" tIns="45700" rIns="91425" bIns="45700" anchor="t" anchorCtr="0">
            <a:spAutoFit/>
          </a:bodyPr>
          <a:lstStyle/>
          <a:p>
            <a:pPr marL="0" marR="0" lvl="0" indent="0" algn="ctr" rtl="0">
              <a:buSzPct val="25000"/>
              <a:buNone/>
            </a:pPr>
            <a:r>
              <a:rPr sz="1800" b="0" i="0" u="none" strike="noStrike" cap="none" baseline="0">
                <a:solidFill>
                  <a:schemeClr val="dk1"/>
                </a:solidFill>
                <a:latin typeface="Georgia"/>
                <a:ea typeface="Georgia"/>
                <a:cs typeface="Georgia"/>
                <a:sym typeface="Georgia"/>
              </a:rPr>
              <a:t>Andrew Brumfield</a:t>
            </a:r>
          </a:p>
          <a:p>
            <a:pPr marL="0" marR="0" lvl="0" indent="0" algn="ctr" rtl="0">
              <a:buSzPct val="25000"/>
              <a:buNone/>
            </a:pPr>
            <a:r>
              <a:rPr sz="1800" b="0" i="0" u="none" strike="noStrike" cap="none" baseline="0">
                <a:solidFill>
                  <a:schemeClr val="dk1"/>
                </a:solidFill>
                <a:latin typeface="Georgia"/>
                <a:ea typeface="Georgia"/>
                <a:cs typeface="Georgia"/>
                <a:sym typeface="Georgia"/>
              </a:rPr>
              <a:t>Undergrad Student </a:t>
            </a:r>
          </a:p>
        </p:txBody>
      </p:sp>
      <p:sp>
        <p:nvSpPr>
          <p:cNvPr id="111" name="Shape 111"/>
          <p:cNvSpPr/>
          <p:nvPr/>
        </p:nvSpPr>
        <p:spPr>
          <a:xfrm>
            <a:off x="7086600" y="5943600"/>
            <a:ext cx="2057400" cy="1200329"/>
          </a:xfrm>
          <a:prstGeom prst="rect">
            <a:avLst/>
          </a:prstGeom>
          <a:noFill/>
          <a:ln>
            <a:noFill/>
          </a:ln>
        </p:spPr>
        <p:txBody>
          <a:bodyPr lIns="91425" tIns="45700" rIns="91425" bIns="45700" anchor="t" anchorCtr="0">
            <a:spAutoFit/>
          </a:bodyPr>
          <a:lstStyle/>
          <a:p>
            <a:pPr marL="0" marR="0" lvl="0" indent="0" algn="ctr" rtl="0">
              <a:buSzPct val="25000"/>
              <a:buNone/>
            </a:pPr>
            <a:r>
              <a:rPr sz="1800" b="0" i="0" u="none" strike="noStrike" cap="none" baseline="0">
                <a:solidFill>
                  <a:schemeClr val="dk1"/>
                </a:solidFill>
                <a:latin typeface="Georgia"/>
                <a:ea typeface="Georgia"/>
                <a:cs typeface="Georgia"/>
                <a:sym typeface="Georgia"/>
              </a:rPr>
              <a:t>Justin Deloatch</a:t>
            </a:r>
          </a:p>
          <a:p>
            <a:pPr marL="0" marR="0" lvl="0" indent="0" algn="ctr" rtl="0">
              <a:buSzPct val="25000"/>
              <a:buNone/>
            </a:pPr>
            <a:r>
              <a:rPr sz="1800" b="0" i="0" u="none" strike="noStrike" cap="none" baseline="0">
                <a:solidFill>
                  <a:schemeClr val="dk1"/>
                </a:solidFill>
                <a:latin typeface="Georgia"/>
                <a:ea typeface="Georgia"/>
                <a:cs typeface="Georgia"/>
                <a:sym typeface="Georgia"/>
              </a:rPr>
              <a:t>Grad Student </a:t>
            </a:r>
          </a:p>
          <a:p>
            <a:endParaRPr/>
          </a:p>
          <a:p>
            <a:endParaRPr/>
          </a:p>
        </p:txBody>
      </p:sp>
      <p:sp>
        <p:nvSpPr>
          <p:cNvPr id="112" name="Shape 112"/>
          <p:cNvSpPr/>
          <p:nvPr/>
        </p:nvSpPr>
        <p:spPr>
          <a:xfrm>
            <a:off x="0" y="5943600"/>
            <a:ext cx="2362200" cy="646331"/>
          </a:xfrm>
          <a:prstGeom prst="rect">
            <a:avLst/>
          </a:prstGeom>
          <a:noFill/>
          <a:ln>
            <a:noFill/>
          </a:ln>
        </p:spPr>
        <p:txBody>
          <a:bodyPr lIns="91425" tIns="45700" rIns="91425" bIns="45700" anchor="t" anchorCtr="0">
            <a:spAutoFit/>
          </a:bodyPr>
          <a:lstStyle/>
          <a:p>
            <a:pPr marL="0" marR="0" lvl="0" indent="0" algn="ctr" rtl="0">
              <a:buSzPct val="25000"/>
              <a:buNone/>
            </a:pPr>
            <a:r>
              <a:rPr sz="1800" b="0" i="0" u="none" strike="noStrike" cap="none" baseline="0">
                <a:solidFill>
                  <a:schemeClr val="dk1"/>
                </a:solidFill>
                <a:latin typeface="Georgia"/>
                <a:ea typeface="Georgia"/>
                <a:cs typeface="Georgia"/>
                <a:sym typeface="Georgia"/>
              </a:rPr>
              <a:t>Michael Austin</a:t>
            </a:r>
          </a:p>
          <a:p>
            <a:pPr marL="0" marR="0" lvl="0" indent="0" algn="ctr" rtl="0">
              <a:buSzPct val="25000"/>
              <a:buNone/>
            </a:pPr>
            <a:r>
              <a:rPr sz="1800" b="0" i="0" u="none" strike="noStrike" cap="none" baseline="0">
                <a:solidFill>
                  <a:schemeClr val="dk1"/>
                </a:solidFill>
                <a:latin typeface="Georgia"/>
                <a:ea typeface="Georgia"/>
                <a:cs typeface="Georgia"/>
                <a:sym typeface="Georgia"/>
              </a:rPr>
              <a:t>Undergrad Student </a:t>
            </a:r>
          </a:p>
        </p:txBody>
      </p:sp>
      <p:sp>
        <p:nvSpPr>
          <p:cNvPr id="113" name="Shape 113"/>
          <p:cNvSpPr/>
          <p:nvPr/>
        </p:nvSpPr>
        <p:spPr>
          <a:xfrm>
            <a:off x="0" y="3352800"/>
            <a:ext cx="9144000" cy="646331"/>
          </a:xfrm>
          <a:prstGeom prst="rect">
            <a:avLst/>
          </a:prstGeom>
          <a:noFill/>
          <a:ln>
            <a:noFill/>
          </a:ln>
        </p:spPr>
        <p:txBody>
          <a:bodyPr lIns="91425" tIns="45700" rIns="91425" bIns="45700" anchor="t" anchorCtr="0">
            <a:spAutoFit/>
          </a:bodyPr>
          <a:lstStyle/>
          <a:p>
            <a:pPr marL="0" marR="0" lvl="0" indent="0" algn="ctr" rtl="0">
              <a:buSzPct val="25000"/>
              <a:buNone/>
            </a:pPr>
            <a:r>
              <a:rPr sz="1800" b="0" i="0" u="none" strike="noStrike" cap="none" baseline="0">
                <a:solidFill>
                  <a:schemeClr val="dk1"/>
                </a:solidFill>
                <a:latin typeface="Georgia"/>
                <a:ea typeface="Georgia"/>
                <a:cs typeface="Georgia"/>
                <a:sym typeface="Georgia"/>
              </a:rPr>
              <a:t>Je'Aime Powell</a:t>
            </a:r>
          </a:p>
          <a:p>
            <a:pPr marL="0" marR="0" lvl="0" indent="0" algn="ctr" rtl="0">
              <a:buSzPct val="25000"/>
              <a:buNone/>
            </a:pPr>
            <a:r>
              <a:rPr sz="1800" b="0" i="0" u="none" strike="noStrike" cap="none" baseline="0">
                <a:solidFill>
                  <a:schemeClr val="dk1"/>
                </a:solidFill>
                <a:latin typeface="Georgia"/>
                <a:ea typeface="Georgia"/>
                <a:cs typeface="Georgia"/>
                <a:sym typeface="Georgia"/>
              </a:rPr>
              <a:t>Mentor</a:t>
            </a:r>
          </a:p>
        </p:txBody>
      </p:sp>
      <p:sp>
        <p:nvSpPr>
          <p:cNvPr id="114" name="Shape 114"/>
          <p:cNvSpPr/>
          <p:nvPr/>
        </p:nvSpPr>
        <p:spPr>
          <a:xfrm>
            <a:off x="4876800" y="5934669"/>
            <a:ext cx="2209799" cy="646331"/>
          </a:xfrm>
          <a:prstGeom prst="rect">
            <a:avLst/>
          </a:prstGeom>
          <a:noFill/>
          <a:ln>
            <a:noFill/>
          </a:ln>
        </p:spPr>
        <p:txBody>
          <a:bodyPr lIns="91425" tIns="45700" rIns="91425" bIns="45700" anchor="t" anchorCtr="0">
            <a:spAutoFit/>
          </a:bodyPr>
          <a:lstStyle/>
          <a:p>
            <a:pPr marL="0" marR="0" lvl="0" indent="0" algn="ctr" rtl="0">
              <a:buSzPct val="25000"/>
              <a:buNone/>
            </a:pPr>
            <a:r>
              <a:rPr sz="1800" b="0" i="0" u="none" strike="noStrike" cap="none" baseline="0">
                <a:solidFill>
                  <a:schemeClr val="dk1"/>
                </a:solidFill>
                <a:latin typeface="Georgia"/>
                <a:ea typeface="Georgia"/>
                <a:cs typeface="Georgia"/>
                <a:sym typeface="Georgia"/>
              </a:rPr>
              <a:t>Nyema Barmore</a:t>
            </a:r>
          </a:p>
          <a:p>
            <a:pPr marL="0" marR="0" lvl="0" indent="0" algn="ctr" rtl="0">
              <a:buSzPct val="25000"/>
              <a:buNone/>
            </a:pPr>
            <a:r>
              <a:rPr sz="1800" b="0" i="0" u="none" strike="noStrike" cap="none" baseline="0">
                <a:solidFill>
                  <a:schemeClr val="dk1"/>
                </a:solidFill>
                <a:latin typeface="Georgia"/>
                <a:ea typeface="Georgia"/>
                <a:cs typeface="Georgia"/>
                <a:sym typeface="Georgia"/>
              </a:rPr>
              <a:t>Undergrad Student </a:t>
            </a:r>
          </a:p>
        </p:txBody>
      </p:sp>
      <p:pic>
        <p:nvPicPr>
          <p:cNvPr id="15" name="Picture 14"/>
          <p:cNvPicPr>
            <a:picLocks noChangeAspect="1"/>
          </p:cNvPicPr>
          <p:nvPr/>
        </p:nvPicPr>
        <p:blipFill>
          <a:blip r:embed="rId3"/>
          <a:stretch>
            <a:fillRect/>
          </a:stretch>
        </p:blipFill>
        <p:spPr>
          <a:xfrm>
            <a:off x="414387" y="4051300"/>
            <a:ext cx="1587500" cy="1892300"/>
          </a:xfrm>
          <a:prstGeom prst="rect">
            <a:avLst/>
          </a:prstGeom>
        </p:spPr>
      </p:pic>
      <p:pic>
        <p:nvPicPr>
          <p:cNvPr id="16" name="Picture 15"/>
          <p:cNvPicPr>
            <a:picLocks noChangeAspect="1"/>
          </p:cNvPicPr>
          <p:nvPr/>
        </p:nvPicPr>
        <p:blipFill>
          <a:blip r:embed="rId4"/>
          <a:stretch>
            <a:fillRect/>
          </a:stretch>
        </p:blipFill>
        <p:spPr>
          <a:xfrm>
            <a:off x="2728114" y="4051300"/>
            <a:ext cx="1587500" cy="1905000"/>
          </a:xfrm>
          <a:prstGeom prst="rect">
            <a:avLst/>
          </a:prstGeom>
        </p:spPr>
      </p:pic>
      <p:pic>
        <p:nvPicPr>
          <p:cNvPr id="17" name="Picture 16"/>
          <p:cNvPicPr>
            <a:picLocks noChangeAspect="1"/>
          </p:cNvPicPr>
          <p:nvPr/>
        </p:nvPicPr>
        <p:blipFill>
          <a:blip r:embed="rId5"/>
          <a:stretch>
            <a:fillRect/>
          </a:stretch>
        </p:blipFill>
        <p:spPr>
          <a:xfrm>
            <a:off x="5215804" y="4038600"/>
            <a:ext cx="1587500" cy="1905000"/>
          </a:xfrm>
          <a:prstGeom prst="rect">
            <a:avLst/>
          </a:prstGeom>
          <a:ln w="3175" cmpd="sng">
            <a:solidFill>
              <a:srgbClr val="000000"/>
            </a:solidFill>
          </a:ln>
        </p:spPr>
      </p:pic>
      <p:pic>
        <p:nvPicPr>
          <p:cNvPr id="18" name="Picture 17"/>
          <p:cNvPicPr>
            <a:picLocks noChangeAspect="1"/>
          </p:cNvPicPr>
          <p:nvPr/>
        </p:nvPicPr>
        <p:blipFill>
          <a:blip r:embed="rId6"/>
          <a:stretch>
            <a:fillRect/>
          </a:stretch>
        </p:blipFill>
        <p:spPr>
          <a:xfrm>
            <a:off x="7303375" y="4038600"/>
            <a:ext cx="1587500" cy="1892300"/>
          </a:xfrm>
          <a:prstGeom prst="rect">
            <a:avLst/>
          </a:prstGeom>
        </p:spPr>
      </p:pic>
      <p:pic>
        <p:nvPicPr>
          <p:cNvPr id="19" name="Picture 18"/>
          <p:cNvPicPr>
            <a:picLocks noChangeAspect="1"/>
          </p:cNvPicPr>
          <p:nvPr/>
        </p:nvPicPr>
        <p:blipFill>
          <a:blip r:embed="rId7"/>
          <a:stretch>
            <a:fillRect/>
          </a:stretch>
        </p:blipFill>
        <p:spPr>
          <a:xfrm>
            <a:off x="3731880" y="1638300"/>
            <a:ext cx="1841500" cy="1714500"/>
          </a:xfrm>
          <a:prstGeom prst="rect">
            <a:avLst/>
          </a:prstGeom>
          <a:ln w="3175" cmpd="sng">
            <a:solidFill>
              <a:srgbClr val="000000"/>
            </a:solid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a:spLocks noGrp="1"/>
          </p:cNvSpPr>
          <p:nvPr>
            <p:ph type="title"/>
          </p:nvPr>
        </p:nvSpPr>
        <p:spPr>
          <a:xfrm>
            <a:off x="0" y="685800"/>
            <a:ext cx="9144000" cy="707846"/>
          </a:xfrm>
          <a:prstGeom prst="rect">
            <a:avLst/>
          </a:prstGeom>
          <a:noFill/>
          <a:ln>
            <a:noFill/>
          </a:ln>
        </p:spPr>
        <p:txBody>
          <a:bodyPr lIns="91425" tIns="45700" rIns="91425" bIns="45700" anchor="ctr" anchorCtr="0">
            <a:spAutoFit/>
          </a:bodyPr>
          <a:lstStyle/>
          <a:p>
            <a:pPr marL="0" marR="0" lvl="0" indent="0" algn="ctr" rtl="0">
              <a:spcBef>
                <a:spcPts val="0"/>
              </a:spcBef>
              <a:buClr>
                <a:schemeClr val="dk2"/>
              </a:buClr>
              <a:buSzPct val="25000"/>
              <a:buFont typeface="Trebuchet MS"/>
              <a:buNone/>
            </a:pPr>
            <a:r>
              <a:rPr sz="4000" b="0" i="0" u="none" strike="noStrike" cap="none" baseline="0">
                <a:solidFill>
                  <a:schemeClr val="dk2"/>
                </a:solidFill>
                <a:ea typeface="Trebuchet MS"/>
                <a:cs typeface="Trebuchet MS"/>
                <a:sym typeface="Trebuchet MS"/>
              </a:rPr>
              <a:t>Overview</a:t>
            </a:r>
          </a:p>
        </p:txBody>
      </p:sp>
      <p:sp>
        <p:nvSpPr>
          <p:cNvPr id="120" name="Shape 120"/>
          <p:cNvSpPr>
            <a:spLocks noGrp="1"/>
          </p:cNvSpPr>
          <p:nvPr>
            <p:ph idx="1"/>
          </p:nvPr>
        </p:nvSpPr>
        <p:spPr>
          <a:xfrm>
            <a:off x="0" y="2249424"/>
            <a:ext cx="9144000" cy="4608576"/>
          </a:xfrm>
          <a:prstGeom prst="rect">
            <a:avLst/>
          </a:prstGeom>
          <a:noFill/>
          <a:ln>
            <a:noFill/>
          </a:ln>
        </p:spPr>
        <p:txBody>
          <a:bodyPr lIns="91425" tIns="45700" rIns="91425" bIns="45700" anchor="t" anchorCtr="0">
            <a:spAutoFit/>
          </a:bodyPr>
          <a:lstStyle/>
          <a:p>
            <a:pPr marL="365760" marR="0" lvl="0" indent="-264160" algn="ctr" rtl="0">
              <a:spcBef>
                <a:spcPts val="300"/>
              </a:spcBef>
              <a:buClr>
                <a:schemeClr val="accent3"/>
              </a:buClr>
              <a:buSzPct val="101190"/>
              <a:buFont typeface="Arial"/>
              <a:buChar char="•"/>
            </a:pPr>
            <a:r>
              <a:rPr/>
              <a:t>Purpose</a:t>
            </a:r>
          </a:p>
          <a:p>
            <a:pPr marL="365760" marR="0" lvl="0" indent="-264160" algn="ctr" rtl="0">
              <a:spcBef>
                <a:spcPts val="300"/>
              </a:spcBef>
              <a:buClr>
                <a:schemeClr val="accent3"/>
              </a:buClr>
              <a:buSzPct val="101190"/>
              <a:buFont typeface="Arial"/>
              <a:buChar char="•"/>
            </a:pPr>
            <a:r>
              <a:rPr sz="2800" b="0" i="0" u="none" strike="noStrike" cap="none" baseline="0">
                <a:solidFill>
                  <a:schemeClr val="dk1"/>
                </a:solidFill>
                <a:latin typeface="Georgia"/>
                <a:ea typeface="Georgia"/>
                <a:cs typeface="Georgia"/>
                <a:sym typeface="Georgia"/>
              </a:rPr>
              <a:t>Abstract</a:t>
            </a:r>
          </a:p>
          <a:p>
            <a:pPr marL="365760" marR="0" lvl="0" indent="-264160" algn="ctr" rtl="0">
              <a:spcBef>
                <a:spcPts val="300"/>
              </a:spcBef>
              <a:buClr>
                <a:schemeClr val="accent3"/>
              </a:buClr>
              <a:buSzPct val="101190"/>
              <a:buFont typeface="Arial"/>
              <a:buChar char="•"/>
            </a:pPr>
            <a:r>
              <a:rPr sz="2800" b="0" i="0" u="none" strike="noStrike" cap="none" baseline="0">
                <a:solidFill>
                  <a:schemeClr val="dk1"/>
                </a:solidFill>
                <a:latin typeface="Georgia"/>
                <a:ea typeface="Georgia"/>
                <a:cs typeface="Georgia"/>
                <a:sym typeface="Georgia"/>
              </a:rPr>
              <a:t>Research Questions</a:t>
            </a:r>
          </a:p>
          <a:p>
            <a:pPr marL="365760" marR="0" lvl="0" indent="-264160" algn="ctr" rtl="0">
              <a:spcBef>
                <a:spcPts val="300"/>
              </a:spcBef>
              <a:buClr>
                <a:schemeClr val="accent3"/>
              </a:buClr>
              <a:buSzPct val="101190"/>
              <a:buFont typeface="Arial"/>
              <a:buChar char="•"/>
            </a:pPr>
            <a:r>
              <a:rPr sz="2800" b="0" i="0" u="none" strike="noStrike" cap="none" baseline="0">
                <a:solidFill>
                  <a:schemeClr val="dk1"/>
                </a:solidFill>
                <a:latin typeface="Georgia"/>
                <a:ea typeface="Georgia"/>
                <a:cs typeface="Georgia"/>
                <a:sym typeface="Georgia"/>
              </a:rPr>
              <a:t>Methodology</a:t>
            </a:r>
          </a:p>
          <a:p>
            <a:pPr marL="365760" marR="0" lvl="0" indent="-264160" algn="ctr" rtl="0">
              <a:spcBef>
                <a:spcPts val="300"/>
              </a:spcBef>
              <a:buClr>
                <a:schemeClr val="accent3"/>
              </a:buClr>
              <a:buSzPct val="101190"/>
              <a:buFont typeface="Arial"/>
              <a:buChar char="•"/>
            </a:pPr>
            <a:r>
              <a:rPr sz="2800" b="0" i="0" u="none" strike="noStrike" cap="none" baseline="0">
                <a:solidFill>
                  <a:schemeClr val="dk1"/>
                </a:solidFill>
                <a:latin typeface="Georgia"/>
                <a:ea typeface="Georgia"/>
                <a:cs typeface="Georgia"/>
                <a:sym typeface="Georgia"/>
              </a:rPr>
              <a:t>Problem/Solutions</a:t>
            </a:r>
          </a:p>
          <a:p>
            <a:pPr marL="365760" marR="0" lvl="0" indent="-264160" algn="ctr" rtl="0">
              <a:spcBef>
                <a:spcPts val="300"/>
              </a:spcBef>
              <a:buClr>
                <a:schemeClr val="accent3"/>
              </a:buClr>
              <a:buSzPct val="101190"/>
              <a:buFont typeface="Arial"/>
              <a:buChar char="•"/>
            </a:pPr>
            <a:r>
              <a:rPr sz="2800" b="0" i="0" u="none" strike="noStrike" cap="none" baseline="0">
                <a:solidFill>
                  <a:schemeClr val="dk1"/>
                </a:solidFill>
                <a:latin typeface="Georgia"/>
                <a:ea typeface="Georgia"/>
                <a:cs typeface="Georgia"/>
                <a:sym typeface="Georgia"/>
              </a:rPr>
              <a:t>Conclusion</a:t>
            </a:r>
          </a:p>
          <a:p>
            <a:pPr marL="365760" marR="0" lvl="0" indent="-264160" algn="ctr" rtl="0">
              <a:spcBef>
                <a:spcPts val="300"/>
              </a:spcBef>
              <a:buClr>
                <a:schemeClr val="accent3"/>
              </a:buClr>
              <a:buSzPct val="101190"/>
              <a:buFont typeface="Arial"/>
              <a:buChar char="•"/>
            </a:pPr>
            <a:r>
              <a:rPr sz="2800" b="0" i="0" u="none" strike="noStrike" cap="none" baseline="0">
                <a:solidFill>
                  <a:schemeClr val="dk1"/>
                </a:solidFill>
                <a:latin typeface="Georgia"/>
                <a:ea typeface="Georgia"/>
                <a:cs typeface="Georgia"/>
                <a:sym typeface="Georgia"/>
              </a:rPr>
              <a:t>Future Works</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9" name="Shape 125"/>
          <p:cNvSpPr txBox="1">
            <a:spLocks/>
          </p:cNvSpPr>
          <p:nvPr/>
        </p:nvSpPr>
        <p:spPr>
          <a:xfrm>
            <a:off x="0" y="609600"/>
            <a:ext cx="9144000" cy="1066799"/>
          </a:xfrm>
          <a:prstGeom prst="rect">
            <a:avLst/>
          </a:prstGeom>
          <a:noFill/>
          <a:ln>
            <a:noFill/>
          </a:ln>
        </p:spPr>
        <p:txBody>
          <a:bodyPr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chemeClr val="dk2"/>
              </a:buClr>
              <a:buSzPct val="25000"/>
              <a:buFont typeface="Trebuchet MS"/>
              <a:buNone/>
              <a:tabLst/>
              <a:defRPr/>
            </a:pPr>
            <a:r>
              <a:rPr kumimoji="0" lang="en-US" sz="4000" b="0" i="0" u="none" strike="noStrike" kern="0" cap="none" spc="0" normalizeH="0" baseline="0" noProof="0" dirty="0" smtClean="0">
                <a:ln>
                  <a:noFill/>
                </a:ln>
                <a:solidFill>
                  <a:schemeClr val="dk2"/>
                </a:solidFill>
                <a:effectLst/>
                <a:uLnTx/>
                <a:uFillTx/>
                <a:latin typeface="Trebuchet MS"/>
                <a:ea typeface="Trebuchet MS"/>
                <a:cs typeface="Trebuchet MS"/>
                <a:sym typeface="Trebuchet MS"/>
              </a:rPr>
              <a:t>Purpose</a:t>
            </a:r>
            <a:endParaRPr kumimoji="0" lang="en-US" sz="4000" b="0" i="0" u="none" strike="noStrike" kern="0" cap="none" spc="0" normalizeH="0" baseline="0" noProof="0" dirty="0">
              <a:ln>
                <a:noFill/>
              </a:ln>
              <a:solidFill>
                <a:schemeClr val="dk2"/>
              </a:solidFill>
              <a:effectLst/>
              <a:uLnTx/>
              <a:uFillTx/>
              <a:latin typeface="Trebuchet MS"/>
              <a:ea typeface="Trebuchet MS"/>
              <a:cs typeface="Trebuchet MS"/>
              <a:sym typeface="Trebuchet MS"/>
            </a:endParaRPr>
          </a:p>
        </p:txBody>
      </p:sp>
      <p:sp>
        <p:nvSpPr>
          <p:cNvPr id="10" name="Shape 126"/>
          <p:cNvSpPr/>
          <p:nvPr/>
        </p:nvSpPr>
        <p:spPr>
          <a:xfrm>
            <a:off x="425663" y="1937820"/>
            <a:ext cx="4680690" cy="3548670"/>
          </a:xfrm>
          <a:prstGeom prst="rect">
            <a:avLst/>
          </a:prstGeom>
          <a:blipFill>
            <a:blip r:embed="rId3"/>
            <a:stretch>
              <a:fillRect/>
            </a:stretch>
          </a:blipFill>
          <a:ln w="38100" cmpd="sng">
            <a:solidFill>
              <a:schemeClr val="tx1"/>
            </a:solidFill>
          </a:ln>
        </p:spPr>
      </p:sp>
      <p:sp>
        <p:nvSpPr>
          <p:cNvPr id="11" name="Shape 127"/>
          <p:cNvSpPr/>
          <p:nvPr/>
        </p:nvSpPr>
        <p:spPr>
          <a:xfrm>
            <a:off x="5539990" y="1937820"/>
            <a:ext cx="3053848" cy="2148956"/>
          </a:xfrm>
          <a:prstGeom prst="rect">
            <a:avLst/>
          </a:prstGeom>
          <a:blipFill>
            <a:blip r:embed="rId4"/>
            <a:srcRect/>
            <a:stretch>
              <a:fillRect r="-388609" b="-332021"/>
            </a:stretch>
          </a:blipFill>
          <a:ln w="38100" cmpd="sng">
            <a:solidFill>
              <a:schemeClr val="tx1"/>
            </a:solidFill>
          </a:ln>
        </p:spPr>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a:spLocks noGrp="1"/>
          </p:cNvSpPr>
          <p:nvPr>
            <p:ph type="title"/>
          </p:nvPr>
        </p:nvSpPr>
        <p:spPr>
          <a:xfrm>
            <a:off x="0" y="685800"/>
            <a:ext cx="9144000" cy="707846"/>
          </a:xfrm>
          <a:prstGeom prst="rect">
            <a:avLst/>
          </a:prstGeom>
          <a:noFill/>
          <a:ln>
            <a:noFill/>
          </a:ln>
        </p:spPr>
        <p:txBody>
          <a:bodyPr lIns="91425" tIns="45700" rIns="91425" bIns="45700" anchor="ctr" anchorCtr="0">
            <a:spAutoFit/>
          </a:bodyPr>
          <a:lstStyle/>
          <a:p>
            <a:pPr marL="0" marR="0" lvl="0" indent="0" algn="ctr" rtl="0">
              <a:spcBef>
                <a:spcPts val="0"/>
              </a:spcBef>
              <a:buClr>
                <a:schemeClr val="dk2"/>
              </a:buClr>
              <a:buSzPct val="25000"/>
              <a:buFont typeface="Trebuchet MS"/>
              <a:buNone/>
            </a:pPr>
            <a:r>
              <a:rPr sz="4000" b="0" i="0" u="none" strike="noStrike" cap="none" baseline="0">
                <a:solidFill>
                  <a:schemeClr val="dk2"/>
                </a:solidFill>
                <a:ea typeface="Trebuchet MS"/>
                <a:cs typeface="Trebuchet MS"/>
                <a:sym typeface="Trebuchet MS"/>
              </a:rPr>
              <a:t>Abstract</a:t>
            </a:r>
          </a:p>
        </p:txBody>
      </p:sp>
      <p:sp>
        <p:nvSpPr>
          <p:cNvPr id="133" name="Shape 133"/>
          <p:cNvSpPr/>
          <p:nvPr/>
        </p:nvSpPr>
        <p:spPr>
          <a:xfrm>
            <a:off x="304800" y="2133600"/>
            <a:ext cx="8610599" cy="4031872"/>
          </a:xfrm>
          <a:prstGeom prst="rect">
            <a:avLst/>
          </a:prstGeom>
          <a:noFill/>
          <a:ln>
            <a:noFill/>
          </a:ln>
        </p:spPr>
        <p:txBody>
          <a:bodyPr lIns="91425" tIns="45700" rIns="91425" bIns="45700" anchor="t" anchorCtr="0">
            <a:spAutoFit/>
          </a:bodyPr>
          <a:lstStyle/>
          <a:p>
            <a:pPr marL="0" marR="0" lvl="0" indent="0" algn="l" rtl="0">
              <a:buSzPct val="25000"/>
              <a:buNone/>
            </a:pPr>
            <a:r>
              <a:rPr sz="1600" b="0" i="0" u="none" strike="noStrike" cap="none" baseline="0">
                <a:solidFill>
                  <a:schemeClr val="dk1"/>
                </a:solidFill>
                <a:latin typeface="+mn-lt"/>
                <a:ea typeface="Georgia"/>
                <a:cs typeface="Georgia"/>
                <a:sym typeface="Georgia"/>
              </a:rPr>
              <a:t>Mashups are an exciting genre of interactive Web applications that draw upon content retrieved from external data sources to create entirely new and innovative services. The purpose of the Mobile Applications Research Team </a:t>
            </a:r>
            <a:r>
              <a:rPr sz="1600">
                <a:solidFill>
                  <a:schemeClr val="dk1"/>
                </a:solidFill>
                <a:latin typeface="+mn-lt"/>
                <a:ea typeface="Georgia"/>
                <a:cs typeface="Georgia"/>
                <a:sym typeface="Georgia"/>
              </a:rPr>
              <a:t>was</a:t>
            </a:r>
            <a:r>
              <a:rPr sz="1600" b="0" i="0" u="none" strike="noStrike" cap="none" baseline="0">
                <a:solidFill>
                  <a:schemeClr val="dk1"/>
                </a:solidFill>
                <a:latin typeface="+mn-lt"/>
                <a:ea typeface="Georgia"/>
                <a:cs typeface="Georgia"/>
                <a:sym typeface="Georgia"/>
              </a:rPr>
              <a:t> to create an interface mashup in which geographic information and meta data from buildings located on the campus of Elizabeth City State University (ECSU) can be presented to users via mobile platforms. The project includes HTML5 programming which referenced a database that housed information such as location, building establishment date, academic departments</a:t>
            </a:r>
            <a:r>
              <a:rPr sz="1600" b="0" i="0" u="none" strike="noStrike" cap="none" baseline="0" smtClean="0">
                <a:solidFill>
                  <a:schemeClr val="dk1"/>
                </a:solidFill>
                <a:latin typeface="+mn-lt"/>
                <a:ea typeface="Georgia"/>
                <a:cs typeface="Georgia"/>
                <a:sym typeface="Georgia"/>
              </a:rPr>
              <a:t>,</a:t>
            </a:r>
            <a:r>
              <a:rPr lang="en-US" sz="1600" b="0" i="0" u="none" strike="noStrike" cap="none" baseline="0" dirty="0" smtClean="0">
                <a:solidFill>
                  <a:schemeClr val="dk1"/>
                </a:solidFill>
                <a:latin typeface="+mn-lt"/>
                <a:ea typeface="Georgia"/>
                <a:cs typeface="Georgia"/>
                <a:sym typeface="Georgia"/>
              </a:rPr>
              <a:t> and</a:t>
            </a:r>
            <a:r>
              <a:rPr sz="1600" b="0" i="0" u="none" strike="noStrike" cap="none" baseline="0" smtClean="0">
                <a:solidFill>
                  <a:schemeClr val="dk1"/>
                </a:solidFill>
                <a:latin typeface="+mn-lt"/>
                <a:ea typeface="Georgia"/>
                <a:cs typeface="Georgia"/>
                <a:sym typeface="Georgia"/>
              </a:rPr>
              <a:t> </a:t>
            </a:r>
            <a:r>
              <a:rPr sz="1600" b="0" i="0" u="none" strike="noStrike" cap="none" baseline="0">
                <a:solidFill>
                  <a:schemeClr val="dk1"/>
                </a:solidFill>
                <a:latin typeface="+mn-lt"/>
                <a:ea typeface="Georgia"/>
                <a:cs typeface="Georgia"/>
                <a:sym typeface="Georgia"/>
              </a:rPr>
              <a:t>academic </a:t>
            </a:r>
            <a:r>
              <a:rPr sz="1600" b="0" i="0" u="none" strike="noStrike" cap="none" baseline="0" smtClean="0">
                <a:solidFill>
                  <a:schemeClr val="dk1"/>
                </a:solidFill>
                <a:latin typeface="+mn-lt"/>
                <a:ea typeface="Georgia"/>
                <a:cs typeface="Georgia"/>
                <a:sym typeface="Georgia"/>
              </a:rPr>
              <a:t>programs. </a:t>
            </a:r>
            <a:r>
              <a:rPr sz="1600" b="0" i="0" u="none" strike="noStrike" cap="none" baseline="0">
                <a:solidFill>
                  <a:schemeClr val="dk1"/>
                </a:solidFill>
                <a:latin typeface="+mn-lt"/>
                <a:ea typeface="Georgia"/>
                <a:cs typeface="Georgia"/>
                <a:sym typeface="Georgia"/>
              </a:rPr>
              <a:t>The information was then compiled using a PHP Hypertext Processor (</a:t>
            </a:r>
            <a:r>
              <a:rPr sz="1600">
                <a:solidFill>
                  <a:schemeClr val="dk1"/>
                </a:solidFill>
                <a:latin typeface="+mn-lt"/>
                <a:ea typeface="Georgia"/>
                <a:cs typeface="Georgia"/>
                <a:sym typeface="Georgia"/>
              </a:rPr>
              <a:t>PHP) </a:t>
            </a:r>
            <a:r>
              <a:rPr sz="1600" b="0" i="0" u="none" strike="noStrike" cap="none" baseline="0">
                <a:solidFill>
                  <a:schemeClr val="dk1"/>
                </a:solidFill>
                <a:latin typeface="+mn-lt"/>
                <a:ea typeface="Georgia"/>
                <a:cs typeface="Georgia"/>
                <a:sym typeface="Georgia"/>
              </a:rPr>
              <a:t>form to populate a MySQL database. HTML5 coupled with PHP programming was then used to render a mobile web page with both map and database information. </a:t>
            </a:r>
          </a:p>
          <a:p>
            <a:endParaRPr>
              <a:latin typeface="+mn-lt"/>
            </a:endParaRPr>
          </a:p>
          <a:p>
            <a:pPr marL="0" marR="0" lvl="0" indent="0" algn="l" rtl="0">
              <a:buSzPct val="25000"/>
              <a:buNone/>
            </a:pPr>
            <a:r>
              <a:rPr sz="1600" b="0" i="0" u="none" strike="noStrike" cap="none" baseline="0">
                <a:solidFill>
                  <a:schemeClr val="dk1"/>
                </a:solidFill>
                <a:latin typeface="+mn-lt"/>
                <a:ea typeface="Georgia"/>
                <a:cs typeface="Georgia"/>
                <a:sym typeface="Georgia"/>
              </a:rPr>
              <a:t> Using Google Map </a:t>
            </a:r>
            <a:r>
              <a:rPr sz="1600" smtClean="0">
                <a:solidFill>
                  <a:schemeClr val="dk1"/>
                </a:solidFill>
                <a:latin typeface="+mn-lt"/>
                <a:ea typeface="Georgia"/>
                <a:cs typeface="Georgia"/>
                <a:sym typeface="Georgia"/>
              </a:rPr>
              <a:t>M</a:t>
            </a:r>
            <a:r>
              <a:rPr sz="1600" b="0" i="0" u="none" strike="noStrike" cap="none" baseline="0" smtClean="0">
                <a:solidFill>
                  <a:schemeClr val="dk1"/>
                </a:solidFill>
                <a:latin typeface="+mn-lt"/>
                <a:ea typeface="Georgia"/>
                <a:cs typeface="Georgia"/>
                <a:sym typeface="Georgia"/>
              </a:rPr>
              <a:t>ake</a:t>
            </a:r>
            <a:r>
              <a:rPr sz="1600" smtClean="0">
                <a:solidFill>
                  <a:schemeClr val="dk1"/>
                </a:solidFill>
                <a:latin typeface="+mn-lt"/>
                <a:ea typeface="Georgia"/>
                <a:cs typeface="Georgia"/>
                <a:sym typeface="Georgia"/>
              </a:rPr>
              <a:t>r</a:t>
            </a:r>
            <a:r>
              <a:rPr sz="1600" b="0" i="0" u="none" strike="noStrike" cap="none" baseline="0" smtClean="0">
                <a:solidFill>
                  <a:schemeClr val="dk1"/>
                </a:solidFill>
                <a:latin typeface="+mn-lt"/>
                <a:ea typeface="Georgia"/>
                <a:cs typeface="Georgia"/>
                <a:sym typeface="Georgia"/>
              </a:rPr>
              <a:t> </a:t>
            </a:r>
            <a:r>
              <a:rPr sz="1600" b="0" i="0" u="none" strike="noStrike" cap="none" baseline="0">
                <a:solidFill>
                  <a:schemeClr val="dk1"/>
                </a:solidFill>
                <a:latin typeface="+mn-lt"/>
                <a:ea typeface="Georgia"/>
                <a:cs typeface="Georgia"/>
                <a:sym typeface="Georgia"/>
              </a:rPr>
              <a:t>paths, streets, and buildings were created in appropriate geographic locations on the ECSU campus. The Google Maps Application Programming Interface was then used to generate Uniform Resource Locator's to both retrieve user Global Positioning System coordinates and create walking directions to selected locations. The user</a:t>
            </a:r>
            <a:r>
              <a:rPr sz="1600">
                <a:solidFill>
                  <a:schemeClr val="dk1"/>
                </a:solidFill>
                <a:latin typeface="+mn-lt"/>
                <a:ea typeface="Georgia"/>
                <a:cs typeface="Georgia"/>
                <a:sym typeface="Georgia"/>
              </a:rPr>
              <a:t> then had</a:t>
            </a:r>
            <a:r>
              <a:rPr sz="1600" b="0" i="0" u="none" strike="noStrike" cap="none" baseline="0">
                <a:solidFill>
                  <a:schemeClr val="dk1"/>
                </a:solidFill>
                <a:latin typeface="+mn-lt"/>
                <a:ea typeface="Georgia"/>
                <a:cs typeface="Georgia"/>
                <a:sym typeface="Georgia"/>
              </a:rPr>
              <a:t> the ability to generate walking directions to locati</a:t>
            </a:r>
            <a:r>
              <a:rPr sz="1600">
                <a:solidFill>
                  <a:schemeClr val="dk1"/>
                </a:solidFill>
                <a:latin typeface="+mn-lt"/>
                <a:ea typeface="Georgia"/>
                <a:cs typeface="Georgia"/>
                <a:sym typeface="Georgia"/>
              </a:rPr>
              <a:t>ons</a:t>
            </a:r>
            <a:r>
              <a:rPr sz="1600" b="0" i="0" u="none" strike="noStrike" cap="none" baseline="0">
                <a:solidFill>
                  <a:schemeClr val="dk1"/>
                </a:solidFill>
                <a:latin typeface="+mn-lt"/>
                <a:ea typeface="Georgia"/>
                <a:cs typeface="Georgia"/>
                <a:sym typeface="Georgia"/>
              </a:rPr>
              <a:t> on the university's campus.</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a:spLocks noGrp="1"/>
          </p:cNvSpPr>
          <p:nvPr>
            <p:ph type="title"/>
          </p:nvPr>
        </p:nvSpPr>
        <p:spPr>
          <a:xfrm>
            <a:off x="0" y="609600"/>
            <a:ext cx="9144000" cy="707846"/>
          </a:xfrm>
          <a:prstGeom prst="rect">
            <a:avLst/>
          </a:prstGeom>
          <a:noFill/>
          <a:ln>
            <a:noFill/>
          </a:ln>
        </p:spPr>
        <p:txBody>
          <a:bodyPr lIns="91425" tIns="45700" rIns="91425" bIns="45700" anchor="ctr" anchorCtr="0">
            <a:spAutoFit/>
          </a:bodyPr>
          <a:lstStyle/>
          <a:p>
            <a:pPr marL="0" marR="0" lvl="0" indent="0" algn="ctr" rtl="0">
              <a:spcBef>
                <a:spcPts val="0"/>
              </a:spcBef>
              <a:buClr>
                <a:schemeClr val="dk2"/>
              </a:buClr>
              <a:buSzPct val="25000"/>
              <a:buFont typeface="Trebuchet MS"/>
              <a:buNone/>
            </a:pPr>
            <a:r>
              <a:rPr sz="4000" b="0" i="0" u="none" strike="noStrike" cap="none" baseline="0">
                <a:solidFill>
                  <a:schemeClr val="dk2"/>
                </a:solidFill>
                <a:ea typeface="Trebuchet MS"/>
                <a:cs typeface="Trebuchet MS"/>
                <a:sym typeface="Trebuchet MS"/>
              </a:rPr>
              <a:t>Research Questions</a:t>
            </a:r>
          </a:p>
        </p:txBody>
      </p:sp>
      <p:sp>
        <p:nvSpPr>
          <p:cNvPr id="139" name="Shape 139"/>
          <p:cNvSpPr>
            <a:spLocks noGrp="1"/>
          </p:cNvSpPr>
          <p:nvPr>
            <p:ph idx="1"/>
          </p:nvPr>
        </p:nvSpPr>
        <p:spPr>
          <a:xfrm>
            <a:off x="457200" y="2249424"/>
            <a:ext cx="8229600" cy="3262391"/>
          </a:xfrm>
          <a:prstGeom prst="rect">
            <a:avLst/>
          </a:prstGeom>
          <a:noFill/>
          <a:ln>
            <a:noFill/>
          </a:ln>
        </p:spPr>
        <p:txBody>
          <a:bodyPr lIns="91425" tIns="45700" rIns="91425" bIns="45700" anchor="t" anchorCtr="0">
            <a:spAutoFit/>
          </a:bodyPr>
          <a:lstStyle/>
          <a:p>
            <a:pPr marL="365760" marR="0" lvl="0" indent="-264160" algn="l" rtl="0">
              <a:spcBef>
                <a:spcPts val="300"/>
              </a:spcBef>
              <a:buClr>
                <a:schemeClr val="accent3"/>
              </a:buClr>
              <a:buSzPct val="101190"/>
              <a:buFont typeface="Arial"/>
              <a:buChar char="•"/>
            </a:pPr>
            <a:r>
              <a:rPr sz="2800" b="0" i="0" u="none" strike="noStrike" cap="none" baseline="0">
                <a:solidFill>
                  <a:schemeClr val="dk1"/>
                </a:solidFill>
                <a:ea typeface="Georgia"/>
                <a:cs typeface="Georgia"/>
                <a:sym typeface="Georgia"/>
              </a:rPr>
              <a:t>How to add buildings, sidewalks, and streets to Google Maps?</a:t>
            </a:r>
          </a:p>
          <a:p>
            <a:endParaRPr/>
          </a:p>
          <a:p>
            <a:pPr marL="365760" marR="0" lvl="0" indent="-264160" algn="l" rtl="0">
              <a:spcBef>
                <a:spcPts val="300"/>
              </a:spcBef>
              <a:buClr>
                <a:schemeClr val="accent3"/>
              </a:buClr>
              <a:buSzPct val="101190"/>
              <a:buFont typeface="Arial"/>
              <a:buChar char="•"/>
            </a:pPr>
            <a:r>
              <a:rPr sz="2800" b="0" i="0" u="none" strike="noStrike" cap="none" baseline="0">
                <a:solidFill>
                  <a:schemeClr val="dk1"/>
                </a:solidFill>
                <a:ea typeface="Georgia"/>
                <a:cs typeface="Georgia"/>
                <a:sym typeface="Georgia"/>
              </a:rPr>
              <a:t>How to generate walking directions?</a:t>
            </a:r>
          </a:p>
          <a:p>
            <a:endParaRPr/>
          </a:p>
          <a:p>
            <a:pPr marL="365760" marR="0" lvl="0" indent="-264160" algn="l" rtl="0">
              <a:spcBef>
                <a:spcPts val="300"/>
              </a:spcBef>
              <a:buClr>
                <a:schemeClr val="accent3"/>
              </a:buClr>
              <a:buSzPct val="101190"/>
              <a:buFont typeface="Arial"/>
              <a:buChar char="•"/>
            </a:pPr>
            <a:r>
              <a:rPr sz="2800" b="0" i="0" u="none" strike="noStrike" cap="none" baseline="0">
                <a:solidFill>
                  <a:schemeClr val="dk1"/>
                </a:solidFill>
                <a:ea typeface="Georgia"/>
                <a:cs typeface="Georgia"/>
                <a:sym typeface="Georgia"/>
              </a:rPr>
              <a:t>How to extract Geo-location information from mobile devices?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a:spLocks noGrp="1"/>
          </p:cNvSpPr>
          <p:nvPr>
            <p:ph type="title"/>
          </p:nvPr>
        </p:nvSpPr>
        <p:spPr>
          <a:xfrm>
            <a:off x="0" y="457200"/>
            <a:ext cx="9144000" cy="707846"/>
          </a:xfrm>
          <a:prstGeom prst="rect">
            <a:avLst/>
          </a:prstGeom>
          <a:noFill/>
          <a:ln>
            <a:noFill/>
          </a:ln>
        </p:spPr>
        <p:txBody>
          <a:bodyPr lIns="91425" tIns="45700" rIns="91425" bIns="45700" anchor="ctr" anchorCtr="0">
            <a:spAutoFit/>
          </a:bodyPr>
          <a:lstStyle/>
          <a:p>
            <a:pPr marL="0" marR="0" lvl="0" indent="0" algn="ctr" rtl="0">
              <a:spcBef>
                <a:spcPts val="0"/>
              </a:spcBef>
              <a:buClr>
                <a:schemeClr val="dk2"/>
              </a:buClr>
              <a:buSzPct val="25000"/>
              <a:buFont typeface="Trebuchet MS"/>
              <a:buNone/>
            </a:pPr>
            <a:r>
              <a:rPr sz="4000" b="0" i="0" u="none" strike="noStrike" cap="none" baseline="0">
                <a:solidFill>
                  <a:schemeClr val="dk2"/>
                </a:solidFill>
                <a:ea typeface="Trebuchet MS"/>
                <a:cs typeface="Trebuchet MS"/>
                <a:sym typeface="Trebuchet MS"/>
              </a:rPr>
              <a:t>Methodology</a:t>
            </a:r>
          </a:p>
        </p:txBody>
      </p:sp>
      <p:sp>
        <p:nvSpPr>
          <p:cNvPr id="145" name="Shape 145"/>
          <p:cNvSpPr>
            <a:spLocks noGrp="1"/>
          </p:cNvSpPr>
          <p:nvPr>
            <p:ph idx="1"/>
          </p:nvPr>
        </p:nvSpPr>
        <p:spPr>
          <a:xfrm>
            <a:off x="0" y="1371600"/>
            <a:ext cx="9144000" cy="523180"/>
          </a:xfrm>
          <a:prstGeom prst="rect">
            <a:avLst/>
          </a:prstGeom>
          <a:noFill/>
          <a:ln>
            <a:noFill/>
          </a:ln>
        </p:spPr>
        <p:txBody>
          <a:bodyPr wrap="square" lIns="91425" tIns="45700" rIns="91425" bIns="45700" anchor="t" anchorCtr="0">
            <a:spAutoFit/>
          </a:bodyPr>
          <a:lstStyle/>
          <a:p>
            <a:pPr marL="365760" marR="0" lvl="0" indent="-264160" algn="ctr" rtl="0">
              <a:spcBef>
                <a:spcPts val="300"/>
              </a:spcBef>
              <a:buClr>
                <a:schemeClr val="accent3"/>
              </a:buClr>
              <a:buSzPct val="101190"/>
              <a:buNone/>
            </a:pPr>
            <a:r>
              <a:rPr sz="2800" b="0" i="0" u="sng" strike="noStrike" cap="none" baseline="0">
                <a:solidFill>
                  <a:schemeClr val="dk1"/>
                </a:solidFill>
                <a:latin typeface="Georgia"/>
                <a:ea typeface="Georgia"/>
                <a:cs typeface="Georgia"/>
                <a:sym typeface="Georgia"/>
              </a:rPr>
              <a:t>Google </a:t>
            </a:r>
            <a:r>
              <a:rPr sz="2800" b="0" i="0" u="sng" strike="noStrike" cap="none" baseline="0" smtClean="0">
                <a:solidFill>
                  <a:schemeClr val="dk1"/>
                </a:solidFill>
                <a:latin typeface="Georgia"/>
                <a:ea typeface="Georgia"/>
                <a:cs typeface="Georgia"/>
                <a:sym typeface="Georgia"/>
              </a:rPr>
              <a:t>Maps</a:t>
            </a:r>
            <a:endParaRPr sz="2800" b="0" i="0" u="sng" strike="noStrike" cap="none" baseline="0">
              <a:solidFill>
                <a:schemeClr val="dk1"/>
              </a:solidFill>
              <a:latin typeface="Georgia"/>
              <a:ea typeface="Georgia"/>
              <a:cs typeface="Georgia"/>
              <a:sym typeface="Georgia"/>
            </a:endParaRPr>
          </a:p>
        </p:txBody>
      </p:sp>
      <p:pic>
        <p:nvPicPr>
          <p:cNvPr id="14338" name="Picture 2" descr="https://lh4.googleusercontent.com/T63gS8dG6ZvNwsSNXhoM7zMZm7V9CTf0CZy8zYAQqXzzqC0YfY31xuICCrD35YEUBemQAPRm9R8-hhYbUCymfBzcZCpa-79xUqL2tOJb2nXhqshIhVM"/>
          <p:cNvPicPr>
            <a:picLocks noChangeAspect="1" noChangeArrowheads="1"/>
          </p:cNvPicPr>
          <p:nvPr/>
        </p:nvPicPr>
        <p:blipFill>
          <a:blip r:embed="rId3"/>
          <a:srcRect/>
          <a:stretch>
            <a:fillRect/>
          </a:stretch>
        </p:blipFill>
        <p:spPr bwMode="auto">
          <a:xfrm>
            <a:off x="609600" y="2057400"/>
            <a:ext cx="3371849" cy="4495800"/>
          </a:xfrm>
          <a:prstGeom prst="rect">
            <a:avLst/>
          </a:prstGeom>
          <a:noFill/>
        </p:spPr>
      </p:pic>
      <p:sp>
        <p:nvSpPr>
          <p:cNvPr id="6" name="TextBox 5"/>
          <p:cNvSpPr txBox="1"/>
          <p:nvPr/>
        </p:nvSpPr>
        <p:spPr>
          <a:xfrm>
            <a:off x="4572000" y="2971800"/>
            <a:ext cx="3200400" cy="1600438"/>
          </a:xfrm>
          <a:prstGeom prst="rect">
            <a:avLst/>
          </a:prstGeom>
          <a:noFill/>
        </p:spPr>
        <p:txBody>
          <a:bodyPr wrap="square" rtlCol="0">
            <a:spAutoFit/>
          </a:bodyPr>
          <a:lstStyle/>
          <a:p>
            <a:pPr>
              <a:buFont typeface="Arial" pitchFamily="34" charset="0"/>
              <a:buChar char="•"/>
            </a:pPr>
            <a:r>
              <a:rPr lang="en-US" sz="2800" dirty="0" smtClean="0">
                <a:latin typeface="+mn-lt"/>
              </a:rPr>
              <a:t>No Buildings</a:t>
            </a:r>
          </a:p>
          <a:p>
            <a:pPr>
              <a:buFont typeface="Arial" pitchFamily="34" charset="0"/>
              <a:buChar char="•"/>
            </a:pPr>
            <a:r>
              <a:rPr lang="en-US" sz="2800" dirty="0" smtClean="0">
                <a:latin typeface="+mn-lt"/>
              </a:rPr>
              <a:t>Incorrect Streets</a:t>
            </a:r>
          </a:p>
          <a:p>
            <a:pPr>
              <a:buFont typeface="Arial" pitchFamily="34" charset="0"/>
              <a:buChar char="•"/>
            </a:pPr>
            <a:r>
              <a:rPr lang="en-US" sz="2800" dirty="0" smtClean="0">
                <a:latin typeface="+mn-lt"/>
              </a:rPr>
              <a:t>No walking paths</a:t>
            </a:r>
          </a:p>
          <a:p>
            <a:pPr>
              <a:buFont typeface="Arial" pitchFamily="34" charset="0"/>
              <a:buChar char="•"/>
            </a:pPr>
            <a:endParaRPr lang="en-US" dirty="0">
              <a:latin typeface="+mn-lt"/>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066799"/>
          </a:xfrm>
        </p:spPr>
        <p:txBody>
          <a:bodyPr/>
          <a:lstStyle/>
          <a:p>
            <a:pPr algn="ctr"/>
            <a:r>
              <a:rPr lang="en-US" dirty="0" smtClean="0"/>
              <a:t>Methodology</a:t>
            </a:r>
            <a:endParaRPr lang="en-US" dirty="0"/>
          </a:p>
        </p:txBody>
      </p:sp>
      <p:sp>
        <p:nvSpPr>
          <p:cNvPr id="3" name="Text Placeholder 2"/>
          <p:cNvSpPr>
            <a:spLocks noGrp="1"/>
          </p:cNvSpPr>
          <p:nvPr>
            <p:ph idx="1"/>
          </p:nvPr>
        </p:nvSpPr>
        <p:spPr>
          <a:xfrm>
            <a:off x="0" y="1411224"/>
            <a:ext cx="9144000" cy="646176"/>
          </a:xfrm>
        </p:spPr>
        <p:txBody>
          <a:bodyPr/>
          <a:lstStyle/>
          <a:p>
            <a:pPr algn="ctr">
              <a:buNone/>
            </a:pPr>
            <a:r>
              <a:rPr lang="en-US" u="sng" dirty="0" smtClean="0"/>
              <a:t>Google Map Maker</a:t>
            </a:r>
            <a:endParaRPr lang="en-US" u="sng" dirty="0"/>
          </a:p>
        </p:txBody>
      </p:sp>
      <p:sp>
        <p:nvSpPr>
          <p:cNvPr id="4" name="TextBox 3"/>
          <p:cNvSpPr txBox="1"/>
          <p:nvPr/>
        </p:nvSpPr>
        <p:spPr>
          <a:xfrm>
            <a:off x="5068043" y="2057400"/>
            <a:ext cx="3009157" cy="1600438"/>
          </a:xfrm>
          <a:prstGeom prst="rect">
            <a:avLst/>
          </a:prstGeom>
          <a:noFill/>
        </p:spPr>
        <p:txBody>
          <a:bodyPr wrap="none" rtlCol="0">
            <a:spAutoFit/>
          </a:bodyPr>
          <a:lstStyle/>
          <a:p>
            <a:pPr>
              <a:buFont typeface="Arial" pitchFamily="34" charset="0"/>
              <a:buChar char="•"/>
            </a:pPr>
            <a:r>
              <a:rPr lang="en-US" sz="2800" dirty="0" smtClean="0">
                <a:latin typeface="+mn-lt"/>
              </a:rPr>
              <a:t>Added Buildings </a:t>
            </a:r>
          </a:p>
          <a:p>
            <a:pPr>
              <a:buFont typeface="Arial" pitchFamily="34" charset="0"/>
              <a:buChar char="•"/>
            </a:pPr>
            <a:r>
              <a:rPr lang="en-US" sz="2800" dirty="0" smtClean="0">
                <a:latin typeface="+mn-lt"/>
              </a:rPr>
              <a:t>Added Street</a:t>
            </a:r>
          </a:p>
          <a:p>
            <a:pPr>
              <a:buFont typeface="Arial" pitchFamily="34" charset="0"/>
              <a:buChar char="•"/>
            </a:pPr>
            <a:r>
              <a:rPr lang="en-US" sz="2800" dirty="0" smtClean="0">
                <a:latin typeface="+mn-lt"/>
              </a:rPr>
              <a:t>Added Paths</a:t>
            </a:r>
          </a:p>
          <a:p>
            <a:pPr>
              <a:buFont typeface="Arial" pitchFamily="34" charset="0"/>
              <a:buChar char="•"/>
            </a:pPr>
            <a:endParaRPr lang="en-US" dirty="0">
              <a:latin typeface="+mn-lt"/>
            </a:endParaRPr>
          </a:p>
        </p:txBody>
      </p:sp>
      <p:grpSp>
        <p:nvGrpSpPr>
          <p:cNvPr id="18" name="Group 17"/>
          <p:cNvGrpSpPr/>
          <p:nvPr/>
        </p:nvGrpSpPr>
        <p:grpSpPr>
          <a:xfrm>
            <a:off x="685800" y="2057400"/>
            <a:ext cx="7848600" cy="4368800"/>
            <a:chOff x="685800" y="2057400"/>
            <a:chExt cx="7848600" cy="4368800"/>
          </a:xfrm>
        </p:grpSpPr>
        <p:pic>
          <p:nvPicPr>
            <p:cNvPr id="2049" name="Picture 1" descr="C:\Users\jhpowell\Downloads\photo.PNG"/>
            <p:cNvPicPr>
              <a:picLocks noChangeAspect="1" noChangeArrowheads="1"/>
            </p:cNvPicPr>
            <p:nvPr/>
          </p:nvPicPr>
          <p:blipFill>
            <a:blip r:embed="rId2"/>
            <a:srcRect/>
            <a:stretch>
              <a:fillRect/>
            </a:stretch>
          </p:blipFill>
          <p:spPr bwMode="auto">
            <a:xfrm>
              <a:off x="685800" y="2057400"/>
              <a:ext cx="3276600" cy="4368800"/>
            </a:xfrm>
            <a:prstGeom prst="rect">
              <a:avLst/>
            </a:prstGeom>
            <a:noFill/>
          </p:spPr>
        </p:pic>
        <p:pic>
          <p:nvPicPr>
            <p:cNvPr id="2050" name="Picture 2" descr="C:\Users\jhpowell\Downloads\photo.PNG"/>
            <p:cNvPicPr>
              <a:picLocks noChangeAspect="1" noChangeArrowheads="1"/>
            </p:cNvPicPr>
            <p:nvPr/>
          </p:nvPicPr>
          <p:blipFill>
            <a:blip r:embed="rId2"/>
            <a:srcRect l="34375" t="20313" r="23958" b="65625"/>
            <a:stretch>
              <a:fillRect/>
            </a:stretch>
          </p:blipFill>
          <p:spPr bwMode="auto">
            <a:xfrm>
              <a:off x="4267200" y="4419600"/>
              <a:ext cx="4233333" cy="1905000"/>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Connector 7"/>
            <p:cNvCxnSpPr/>
            <p:nvPr/>
          </p:nvCxnSpPr>
          <p:spPr>
            <a:xfrm>
              <a:off x="1828800" y="2971800"/>
              <a:ext cx="2362200" cy="13716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4200" y="2971800"/>
              <a:ext cx="5410200" cy="13716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76400" y="3886200"/>
              <a:ext cx="2667000" cy="2362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828800" y="2971800"/>
              <a:ext cx="1295400" cy="7620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1"/>
            <a:ext cx="9144000" cy="1066799"/>
          </a:xfrm>
        </p:spPr>
        <p:txBody>
          <a:bodyPr/>
          <a:lstStyle/>
          <a:p>
            <a:pPr algn="ctr"/>
            <a:r>
              <a:rPr lang="en-US" dirty="0" smtClean="0"/>
              <a:t>Methodology</a:t>
            </a:r>
            <a:endParaRPr lang="en-US" dirty="0"/>
          </a:p>
        </p:txBody>
      </p:sp>
      <p:sp>
        <p:nvSpPr>
          <p:cNvPr id="3" name="Text Placeholder 2"/>
          <p:cNvSpPr>
            <a:spLocks noGrp="1"/>
          </p:cNvSpPr>
          <p:nvPr>
            <p:ph idx="1"/>
          </p:nvPr>
        </p:nvSpPr>
        <p:spPr>
          <a:xfrm>
            <a:off x="0" y="1335024"/>
            <a:ext cx="9144000" cy="646176"/>
          </a:xfrm>
        </p:spPr>
        <p:txBody>
          <a:bodyPr/>
          <a:lstStyle/>
          <a:p>
            <a:pPr algn="ctr">
              <a:buNone/>
            </a:pPr>
            <a:r>
              <a:rPr lang="en-US" u="sng" dirty="0" smtClean="0"/>
              <a:t>Google API</a:t>
            </a:r>
          </a:p>
          <a:p>
            <a:pPr>
              <a:buNone/>
            </a:pPr>
            <a:endParaRPr lang="en-US" dirty="0"/>
          </a:p>
        </p:txBody>
      </p:sp>
      <p:sp>
        <p:nvSpPr>
          <p:cNvPr id="5" name="Rectangle 4"/>
          <p:cNvSpPr/>
          <p:nvPr/>
        </p:nvSpPr>
        <p:spPr>
          <a:xfrm>
            <a:off x="228600" y="2209801"/>
            <a:ext cx="8610600" cy="1015663"/>
          </a:xfrm>
          <a:prstGeom prst="rect">
            <a:avLst/>
          </a:prstGeom>
        </p:spPr>
        <p:txBody>
          <a:bodyPr wrap="square">
            <a:spAutoFit/>
          </a:bodyPr>
          <a:lstStyle/>
          <a:p>
            <a:r>
              <a:rPr lang="en-US" sz="2000" dirty="0" smtClean="0"/>
              <a:t>http://maps.google.com/maps?saddr=position.coords.latitude,position.coords.longitude&amp;daddr=buildinglat,buildinglong&amp;hl=en&amp;&amp;geocode=FbmlKQIdVQ91-w%3BFTykKQId8Bp1-w&amp;dirflg=w&amp;mra=ls&amp;t=m&amp;z=17 </a:t>
            </a:r>
            <a:endParaRPr 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162</TotalTime>
  <Words>419</Words>
  <PresentationFormat>On-screen Show (4:3)</PresentationFormat>
  <Paragraphs>76</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Urban</vt:lpstr>
      <vt:lpstr>Integration with a Web Application to Create Navigational Instructions for Locations on the Campus of Elizabeth City State University</vt:lpstr>
      <vt:lpstr>Members</vt:lpstr>
      <vt:lpstr>Overview</vt:lpstr>
      <vt:lpstr>Slide 4</vt:lpstr>
      <vt:lpstr>Abstract</vt:lpstr>
      <vt:lpstr>Research Questions</vt:lpstr>
      <vt:lpstr>Methodology</vt:lpstr>
      <vt:lpstr>Methodology</vt:lpstr>
      <vt:lpstr>Methodology</vt:lpstr>
      <vt:lpstr>Methodology</vt:lpstr>
      <vt:lpstr>Methodology</vt:lpstr>
      <vt:lpstr>Problems/Solutions</vt:lpstr>
      <vt:lpstr>Problems/Solutions</vt:lpstr>
      <vt:lpstr>Conclusions</vt:lpstr>
      <vt:lpstr>Future Works</vt:lpstr>
      <vt:lpstr>Demo</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with a Web Application to Create Navigational Instructions for Locations on the Campus of Elizabeth City State University</dc:title>
  <dc:creator>Powell, Jeaime H.</dc:creator>
  <cp:lastModifiedBy>jhpowell</cp:lastModifiedBy>
  <cp:revision>31</cp:revision>
  <dcterms:modified xsi:type="dcterms:W3CDTF">2012-04-11T00:19:13Z</dcterms:modified>
</cp:coreProperties>
</file>